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Montserrat"/>
      <p:regular r:id="rId27"/>
      <p:bold r:id="rId28"/>
      <p:italic r:id="rId29"/>
      <p:boldItalic r:id="rId30"/>
    </p:embeddedFont>
    <p:embeddedFont>
      <p:font typeface="Lato"/>
      <p:regular r:id="rId31"/>
      <p:bold r:id="rId32"/>
      <p:italic r:id="rId33"/>
      <p:boldItalic r:id="rId34"/>
    </p:embeddedFont>
    <p:embeddedFont>
      <p:font typeface="Average"/>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Average-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2120492a7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2120492a7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2120492a7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2120492a7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2120492a7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2120492a7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2120492a7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2120492a7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12.png"/><Relationship Id="rId5" Type="http://schemas.openxmlformats.org/officeDocument/2006/relationships/image" Target="../media/image13.jpg"/></Relationships>
</file>

<file path=ppt/slides/_rels/slide2.xml.rels><?xml version="1.0" encoding="UTF-8" standalone="yes"?><Relationships xmlns="http://schemas.openxmlformats.org/package/2006/relationships"><Relationship Id="rId10" Type="http://schemas.openxmlformats.org/officeDocument/2006/relationships/slide" Target="/ppt/slides/slide16.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9.xml"/><Relationship Id="rId5" Type="http://schemas.openxmlformats.org/officeDocument/2006/relationships/slide" Target="/ppt/slides/slide5.xml"/><Relationship Id="rId6" Type="http://schemas.openxmlformats.org/officeDocument/2006/relationships/slide" Target="/ppt/slides/slide6.xml"/><Relationship Id="rId7" Type="http://schemas.openxmlformats.org/officeDocument/2006/relationships/slide" Target="/ppt/slides/slide7.xml"/><Relationship Id="rId8" Type="http://schemas.openxmlformats.org/officeDocument/2006/relationships/slide" Target="/ppt/slid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169925"/>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Inventory</a:t>
            </a:r>
            <a:endParaRPr/>
          </a:p>
          <a:p>
            <a:pPr indent="0" lvl="0" marL="0" rtl="0" algn="l">
              <a:spcBef>
                <a:spcPts val="0"/>
              </a:spcBef>
              <a:spcAft>
                <a:spcPts val="0"/>
              </a:spcAft>
              <a:buNone/>
            </a:pPr>
            <a:r>
              <a:rPr lang="en-GB"/>
              <a:t>Management System</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The best Inventory Software for Stock Management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Employee Dashboard</a:t>
            </a:r>
            <a:endParaRPr sz="1000"/>
          </a:p>
        </p:txBody>
      </p:sp>
      <p:sp>
        <p:nvSpPr>
          <p:cNvPr id="424" name="Google Shape;424;p2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This is Employee dashboard which can includes Emp-ID, Name, Salary, DOB, etc.</a:t>
            </a:r>
            <a:endParaRPr/>
          </a:p>
        </p:txBody>
      </p:sp>
      <p:sp>
        <p:nvSpPr>
          <p:cNvPr id="425" name="Google Shape;425;p2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The Employee Dashboard is Managed by the Admin and he/she can </a:t>
            </a:r>
            <a:r>
              <a:rPr lang="en-GB"/>
              <a:t>operate</a:t>
            </a:r>
            <a:r>
              <a:rPr lang="en-GB"/>
              <a:t> all the CRUD operations on the Employee. Admin is Super key in the </a:t>
            </a:r>
            <a:r>
              <a:rPr lang="en-GB"/>
              <a:t>database</a:t>
            </a:r>
            <a:r>
              <a:rPr lang="en-GB"/>
              <a:t> table.</a:t>
            </a:r>
            <a:endParaRPr/>
          </a:p>
        </p:txBody>
      </p:sp>
      <p:grpSp>
        <p:nvGrpSpPr>
          <p:cNvPr id="426" name="Google Shape;426;p26"/>
          <p:cNvGrpSpPr/>
          <p:nvPr/>
        </p:nvGrpSpPr>
        <p:grpSpPr>
          <a:xfrm>
            <a:off x="2833760" y="1272110"/>
            <a:ext cx="3461100" cy="2671532"/>
            <a:chOff x="3553042" y="1657806"/>
            <a:chExt cx="3461100" cy="2671532"/>
          </a:xfrm>
        </p:grpSpPr>
        <p:sp>
          <p:nvSpPr>
            <p:cNvPr id="427" name="Google Shape;427;p2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5" name="Google Shape;435;p26"/>
          <p:cNvPicPr preferRelativeResize="0"/>
          <p:nvPr/>
        </p:nvPicPr>
        <p:blipFill rotWithShape="1">
          <a:blip r:embed="rId3">
            <a:alphaModFix/>
          </a:blip>
          <a:srcRect b="0" l="670" r="661" t="0"/>
          <a:stretch/>
        </p:blipFill>
        <p:spPr>
          <a:xfrm>
            <a:off x="2886903" y="1329319"/>
            <a:ext cx="3355200" cy="1911900"/>
          </a:xfrm>
          <a:prstGeom prst="rect">
            <a:avLst/>
          </a:prstGeom>
          <a:noFill/>
          <a:ln>
            <a:noFill/>
          </a:ln>
        </p:spPr>
      </p:pic>
      <p:sp>
        <p:nvSpPr>
          <p:cNvPr id="436" name="Google Shape;436;p26"/>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27"/>
          <p:cNvSpPr txBox="1"/>
          <p:nvPr>
            <p:ph type="title"/>
          </p:nvPr>
        </p:nvSpPr>
        <p:spPr>
          <a:xfrm>
            <a:off x="6404396" y="1991502"/>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This is Supplier dashboard and it includes Invoice No. , Name, Contact and Description</a:t>
            </a:r>
            <a:endParaRPr>
              <a:solidFill>
                <a:schemeClr val="dk1"/>
              </a:solidFill>
            </a:endParaRPr>
          </a:p>
        </p:txBody>
      </p:sp>
      <p:sp>
        <p:nvSpPr>
          <p:cNvPr id="442" name="Google Shape;442;p2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Supplier Dashboard</a:t>
            </a:r>
            <a:endParaRPr/>
          </a:p>
        </p:txBody>
      </p:sp>
      <p:grpSp>
        <p:nvGrpSpPr>
          <p:cNvPr id="443" name="Google Shape;443;p27"/>
          <p:cNvGrpSpPr/>
          <p:nvPr/>
        </p:nvGrpSpPr>
        <p:grpSpPr>
          <a:xfrm>
            <a:off x="600835" y="1780310"/>
            <a:ext cx="3461100" cy="2671532"/>
            <a:chOff x="3553042" y="1657806"/>
            <a:chExt cx="3461100" cy="2671532"/>
          </a:xfrm>
        </p:grpSpPr>
        <p:sp>
          <p:nvSpPr>
            <p:cNvPr id="444" name="Google Shape;444;p2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2" name="Google Shape;452;p27"/>
          <p:cNvPicPr preferRelativeResize="0"/>
          <p:nvPr/>
        </p:nvPicPr>
        <p:blipFill>
          <a:blip r:embed="rId3">
            <a:alphaModFix/>
          </a:blip>
          <a:stretch>
            <a:fillRect/>
          </a:stretch>
        </p:blipFill>
        <p:spPr>
          <a:xfrm>
            <a:off x="633213" y="1824753"/>
            <a:ext cx="3396323" cy="1909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grpSp>
        <p:nvGrpSpPr>
          <p:cNvPr id="457" name="Google Shape;457;p28"/>
          <p:cNvGrpSpPr/>
          <p:nvPr/>
        </p:nvGrpSpPr>
        <p:grpSpPr>
          <a:xfrm>
            <a:off x="5012510" y="1708635"/>
            <a:ext cx="3461100" cy="2671532"/>
            <a:chOff x="3553042" y="1657806"/>
            <a:chExt cx="3461100" cy="2671532"/>
          </a:xfrm>
        </p:grpSpPr>
        <p:sp>
          <p:nvSpPr>
            <p:cNvPr id="458" name="Google Shape;458;p2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2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Product category Window</a:t>
            </a:r>
            <a:endParaRPr sz="1000"/>
          </a:p>
        </p:txBody>
      </p:sp>
      <p:sp>
        <p:nvSpPr>
          <p:cNvPr id="467" name="Google Shape;467;p28"/>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Here we can add different categories of product in the database and it will reflect on the preview bar</a:t>
            </a:r>
            <a:endParaRPr/>
          </a:p>
        </p:txBody>
      </p:sp>
      <p:sp>
        <p:nvSpPr>
          <p:cNvPr id="468" name="Google Shape;468;p28"/>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Product Category is managed here like performing delete and add functions and fetching data from the backend by clicking on the preview window.</a:t>
            </a:r>
            <a:endParaRPr/>
          </a:p>
        </p:txBody>
      </p:sp>
      <p:pic>
        <p:nvPicPr>
          <p:cNvPr id="469" name="Google Shape;469;p28"/>
          <p:cNvPicPr preferRelativeResize="0"/>
          <p:nvPr/>
        </p:nvPicPr>
        <p:blipFill>
          <a:blip r:embed="rId3">
            <a:alphaModFix/>
          </a:blip>
          <a:stretch>
            <a:fillRect/>
          </a:stretch>
        </p:blipFill>
        <p:spPr>
          <a:xfrm>
            <a:off x="5076400" y="1751175"/>
            <a:ext cx="3333300" cy="1874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29"/>
          <p:cNvSpPr txBox="1"/>
          <p:nvPr>
            <p:ph type="title"/>
          </p:nvPr>
        </p:nvSpPr>
        <p:spPr>
          <a:xfrm>
            <a:off x="5963071" y="1966527"/>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This window manages the product details like category, supplier, name, price, quantity.</a:t>
            </a:r>
            <a:endParaRPr>
              <a:solidFill>
                <a:schemeClr val="dk1"/>
              </a:solidFill>
            </a:endParaRPr>
          </a:p>
        </p:txBody>
      </p:sp>
      <p:sp>
        <p:nvSpPr>
          <p:cNvPr id="475" name="Google Shape;475;p2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Product Manage Window</a:t>
            </a:r>
            <a:endParaRPr/>
          </a:p>
        </p:txBody>
      </p:sp>
      <p:grpSp>
        <p:nvGrpSpPr>
          <p:cNvPr id="476" name="Google Shape;476;p29"/>
          <p:cNvGrpSpPr/>
          <p:nvPr/>
        </p:nvGrpSpPr>
        <p:grpSpPr>
          <a:xfrm>
            <a:off x="600835" y="1780310"/>
            <a:ext cx="3461100" cy="2671532"/>
            <a:chOff x="3553042" y="1657806"/>
            <a:chExt cx="3461100" cy="2671532"/>
          </a:xfrm>
        </p:grpSpPr>
        <p:sp>
          <p:nvSpPr>
            <p:cNvPr id="477" name="Google Shape;477;p2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5" name="Google Shape;485;p29"/>
          <p:cNvPicPr preferRelativeResize="0"/>
          <p:nvPr/>
        </p:nvPicPr>
        <p:blipFill rotWithShape="1">
          <a:blip r:embed="rId3">
            <a:alphaModFix/>
          </a:blip>
          <a:srcRect b="0" l="661" r="670" t="0"/>
          <a:stretch/>
        </p:blipFill>
        <p:spPr>
          <a:xfrm>
            <a:off x="653169" y="1851324"/>
            <a:ext cx="3356400" cy="1912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0"/>
          <p:cNvSpPr txBox="1"/>
          <p:nvPr>
            <p:ph type="title"/>
          </p:nvPr>
        </p:nvSpPr>
        <p:spPr>
          <a:xfrm>
            <a:off x="5938071" y="1916527"/>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This window manages the already generated bills by searching, fetching data from the database</a:t>
            </a:r>
            <a:endParaRPr>
              <a:solidFill>
                <a:schemeClr val="dk1"/>
              </a:solidFill>
            </a:endParaRPr>
          </a:p>
        </p:txBody>
      </p:sp>
      <p:sp>
        <p:nvSpPr>
          <p:cNvPr id="491" name="Google Shape;491;p30"/>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Manage Customer Bill Receipt</a:t>
            </a:r>
            <a:endParaRPr/>
          </a:p>
        </p:txBody>
      </p:sp>
      <p:grpSp>
        <p:nvGrpSpPr>
          <p:cNvPr id="492" name="Google Shape;492;p30"/>
          <p:cNvGrpSpPr/>
          <p:nvPr/>
        </p:nvGrpSpPr>
        <p:grpSpPr>
          <a:xfrm>
            <a:off x="600835" y="1780310"/>
            <a:ext cx="3461100" cy="2671532"/>
            <a:chOff x="3553042" y="1657806"/>
            <a:chExt cx="3461100" cy="2671532"/>
          </a:xfrm>
        </p:grpSpPr>
        <p:sp>
          <p:nvSpPr>
            <p:cNvPr id="493" name="Google Shape;493;p3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1" name="Google Shape;501;p30"/>
          <p:cNvPicPr preferRelativeResize="0"/>
          <p:nvPr/>
        </p:nvPicPr>
        <p:blipFill rotWithShape="1">
          <a:blip r:embed="rId3">
            <a:alphaModFix/>
          </a:blip>
          <a:srcRect b="0" l="661" r="670" t="0"/>
          <a:stretch/>
        </p:blipFill>
        <p:spPr>
          <a:xfrm>
            <a:off x="653169" y="1851324"/>
            <a:ext cx="3356400" cy="1912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1"/>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Billing dashboard and it consists of 3 frames</a:t>
            </a:r>
            <a:endParaRPr/>
          </a:p>
          <a:p>
            <a:pPr indent="0" lvl="0" marL="0" rtl="0" algn="l">
              <a:spcBef>
                <a:spcPts val="0"/>
              </a:spcBef>
              <a:spcAft>
                <a:spcPts val="0"/>
              </a:spcAft>
              <a:buNone/>
            </a:pPr>
            <a:r>
              <a:rPr lang="en-GB"/>
              <a:t>Products list, Calculate bills, Generate Receipt.</a:t>
            </a:r>
            <a:endParaRPr/>
          </a:p>
        </p:txBody>
      </p:sp>
      <p:sp>
        <p:nvSpPr>
          <p:cNvPr id="507" name="Google Shape;507;p31"/>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Billing Area</a:t>
            </a:r>
            <a:endParaRPr/>
          </a:p>
        </p:txBody>
      </p:sp>
      <p:sp>
        <p:nvSpPr>
          <p:cNvPr id="508" name="Google Shape;508;p31"/>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All the products can be fetched from </a:t>
            </a:r>
            <a:r>
              <a:rPr lang="en-GB"/>
              <a:t>the database and it will be reflected here also buttons are available to perform functions.</a:t>
            </a:r>
            <a:endParaRPr/>
          </a:p>
        </p:txBody>
      </p:sp>
      <p:grpSp>
        <p:nvGrpSpPr>
          <p:cNvPr id="509" name="Google Shape;509;p31"/>
          <p:cNvGrpSpPr/>
          <p:nvPr/>
        </p:nvGrpSpPr>
        <p:grpSpPr>
          <a:xfrm>
            <a:off x="5012510" y="1708635"/>
            <a:ext cx="3461100" cy="2671532"/>
            <a:chOff x="3553042" y="1657806"/>
            <a:chExt cx="3461100" cy="2671532"/>
          </a:xfrm>
        </p:grpSpPr>
        <p:sp>
          <p:nvSpPr>
            <p:cNvPr id="510" name="Google Shape;510;p3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8" name="Google Shape;518;p31"/>
          <p:cNvPicPr preferRelativeResize="0"/>
          <p:nvPr/>
        </p:nvPicPr>
        <p:blipFill rotWithShape="1">
          <a:blip r:embed="rId3">
            <a:alphaModFix/>
          </a:blip>
          <a:srcRect b="0" l="661" r="670" t="0"/>
          <a:stretch/>
        </p:blipFill>
        <p:spPr>
          <a:xfrm>
            <a:off x="5064844" y="1708624"/>
            <a:ext cx="3356400" cy="1912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timeline</a:t>
            </a:r>
            <a:endParaRPr/>
          </a:p>
        </p:txBody>
      </p:sp>
      <p:sp>
        <p:nvSpPr>
          <p:cNvPr id="524" name="Google Shape;524;p32"/>
          <p:cNvSpPr txBox="1"/>
          <p:nvPr/>
        </p:nvSpPr>
        <p:spPr>
          <a:xfrm>
            <a:off x="1354533"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JAN</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525" name="Google Shape;525;p32"/>
          <p:cNvSpPr txBox="1"/>
          <p:nvPr/>
        </p:nvSpPr>
        <p:spPr>
          <a:xfrm>
            <a:off x="1158086" y="2894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Ideation</a:t>
            </a:r>
            <a:endParaRPr sz="1000">
              <a:solidFill>
                <a:srgbClr val="FFFFFF"/>
              </a:solidFill>
              <a:latin typeface="Roboto"/>
              <a:ea typeface="Roboto"/>
              <a:cs typeface="Roboto"/>
              <a:sym typeface="Roboto"/>
            </a:endParaRPr>
          </a:p>
        </p:txBody>
      </p:sp>
      <p:sp>
        <p:nvSpPr>
          <p:cNvPr id="526" name="Google Shape;526;p32"/>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The Idea and </a:t>
            </a:r>
            <a:r>
              <a:rPr lang="en-GB" sz="800">
                <a:solidFill>
                  <a:srgbClr val="FFFFFF"/>
                </a:solidFill>
                <a:latin typeface="Roboto"/>
                <a:ea typeface="Roboto"/>
                <a:cs typeface="Roboto"/>
                <a:sym typeface="Roboto"/>
              </a:rPr>
              <a:t>domain</a:t>
            </a:r>
            <a:r>
              <a:rPr lang="en-GB" sz="800">
                <a:solidFill>
                  <a:srgbClr val="FFFFFF"/>
                </a:solidFill>
                <a:latin typeface="Roboto"/>
                <a:ea typeface="Roboto"/>
                <a:cs typeface="Roboto"/>
                <a:sym typeface="Roboto"/>
              </a:rPr>
              <a:t> is selected in this period.</a:t>
            </a:r>
            <a:endParaRPr sz="800">
              <a:solidFill>
                <a:srgbClr val="FFFFFF"/>
              </a:solidFill>
              <a:latin typeface="Roboto"/>
              <a:ea typeface="Roboto"/>
              <a:cs typeface="Roboto"/>
              <a:sym typeface="Roboto"/>
            </a:endParaRPr>
          </a:p>
        </p:txBody>
      </p:sp>
      <p:sp>
        <p:nvSpPr>
          <p:cNvPr id="527" name="Google Shape;527;p32"/>
          <p:cNvSpPr txBox="1"/>
          <p:nvPr/>
        </p:nvSpPr>
        <p:spPr>
          <a:xfrm>
            <a:off x="245622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JAN</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528" name="Google Shape;528;p32"/>
          <p:cNvSpPr txBox="1"/>
          <p:nvPr/>
        </p:nvSpPr>
        <p:spPr>
          <a:xfrm>
            <a:off x="2302396"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Requirement</a:t>
            </a:r>
            <a:endParaRPr sz="1000">
              <a:solidFill>
                <a:srgbClr val="FFFFFF"/>
              </a:solidFill>
              <a:latin typeface="Roboto"/>
              <a:ea typeface="Roboto"/>
              <a:cs typeface="Roboto"/>
              <a:sym typeface="Roboto"/>
            </a:endParaRPr>
          </a:p>
        </p:txBody>
      </p:sp>
      <p:sp>
        <p:nvSpPr>
          <p:cNvPr id="529" name="Google Shape;529;p32"/>
          <p:cNvSpPr txBox="1"/>
          <p:nvPr/>
        </p:nvSpPr>
        <p:spPr>
          <a:xfrm>
            <a:off x="2302396"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All the </a:t>
            </a:r>
            <a:r>
              <a:rPr lang="en-GB" sz="800">
                <a:solidFill>
                  <a:srgbClr val="FFFFFF"/>
                </a:solidFill>
                <a:latin typeface="Roboto"/>
                <a:ea typeface="Roboto"/>
                <a:cs typeface="Roboto"/>
                <a:sym typeface="Roboto"/>
              </a:rPr>
              <a:t>requirements</a:t>
            </a:r>
            <a:r>
              <a:rPr lang="en-GB" sz="800">
                <a:solidFill>
                  <a:srgbClr val="FFFFFF"/>
                </a:solidFill>
                <a:latin typeface="Roboto"/>
                <a:ea typeface="Roboto"/>
                <a:cs typeface="Roboto"/>
                <a:sym typeface="Roboto"/>
              </a:rPr>
              <a:t> are noted and a complete plan is made.</a:t>
            </a:r>
            <a:endParaRPr sz="800">
              <a:solidFill>
                <a:srgbClr val="FFFFFF"/>
              </a:solidFill>
              <a:latin typeface="Roboto"/>
              <a:ea typeface="Roboto"/>
              <a:cs typeface="Roboto"/>
              <a:sym typeface="Roboto"/>
            </a:endParaRPr>
          </a:p>
        </p:txBody>
      </p:sp>
      <p:sp>
        <p:nvSpPr>
          <p:cNvPr id="530" name="Google Shape;530;p32"/>
          <p:cNvSpPr txBox="1"/>
          <p:nvPr/>
        </p:nvSpPr>
        <p:spPr>
          <a:xfrm>
            <a:off x="3550435"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FEB</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531" name="Google Shape;531;p32"/>
          <p:cNvSpPr txBox="1"/>
          <p:nvPr/>
        </p:nvSpPr>
        <p:spPr>
          <a:xfrm>
            <a:off x="343890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Design</a:t>
            </a:r>
            <a:endParaRPr sz="1000">
              <a:solidFill>
                <a:srgbClr val="FFFFFF"/>
              </a:solidFill>
              <a:latin typeface="Roboto"/>
              <a:ea typeface="Roboto"/>
              <a:cs typeface="Roboto"/>
              <a:sym typeface="Roboto"/>
            </a:endParaRPr>
          </a:p>
        </p:txBody>
      </p:sp>
      <p:sp>
        <p:nvSpPr>
          <p:cNvPr id="532" name="Google Shape;532;p32"/>
          <p:cNvSpPr txBox="1"/>
          <p:nvPr/>
        </p:nvSpPr>
        <p:spPr>
          <a:xfrm>
            <a:off x="3438904" y="330702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Design implementations were done like Home Page, dashboards.</a:t>
            </a:r>
            <a:endParaRPr sz="800">
              <a:solidFill>
                <a:srgbClr val="FFFFFF"/>
              </a:solidFill>
              <a:latin typeface="Roboto"/>
              <a:ea typeface="Roboto"/>
              <a:cs typeface="Roboto"/>
              <a:sym typeface="Roboto"/>
            </a:endParaRPr>
          </a:p>
        </p:txBody>
      </p:sp>
      <p:sp>
        <p:nvSpPr>
          <p:cNvPr id="533" name="Google Shape;533;p32"/>
          <p:cNvSpPr txBox="1"/>
          <p:nvPr/>
        </p:nvSpPr>
        <p:spPr>
          <a:xfrm>
            <a:off x="464199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FEB</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534" name="Google Shape;534;p32"/>
          <p:cNvSpPr txBox="1"/>
          <p:nvPr/>
        </p:nvSpPr>
        <p:spPr>
          <a:xfrm>
            <a:off x="4572659"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Development</a:t>
            </a:r>
            <a:endParaRPr sz="1000">
              <a:solidFill>
                <a:schemeClr val="lt1"/>
              </a:solidFill>
              <a:latin typeface="Roboto"/>
              <a:ea typeface="Roboto"/>
              <a:cs typeface="Roboto"/>
              <a:sym typeface="Roboto"/>
            </a:endParaRPr>
          </a:p>
        </p:txBody>
      </p:sp>
      <p:sp>
        <p:nvSpPr>
          <p:cNvPr id="535" name="Google Shape;535;p32"/>
          <p:cNvSpPr txBox="1"/>
          <p:nvPr/>
        </p:nvSpPr>
        <p:spPr>
          <a:xfrm>
            <a:off x="4572659"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All the functionalities were introduced along </a:t>
            </a:r>
            <a:r>
              <a:rPr lang="en-GB" sz="800">
                <a:solidFill>
                  <a:schemeClr val="lt1"/>
                </a:solidFill>
                <a:latin typeface="Roboto"/>
                <a:ea typeface="Roboto"/>
                <a:cs typeface="Roboto"/>
                <a:sym typeface="Roboto"/>
              </a:rPr>
              <a:t>with</a:t>
            </a:r>
            <a:r>
              <a:rPr lang="en-GB" sz="800">
                <a:solidFill>
                  <a:schemeClr val="lt1"/>
                </a:solidFill>
                <a:latin typeface="Roboto"/>
                <a:ea typeface="Roboto"/>
                <a:cs typeface="Roboto"/>
                <a:sym typeface="Roboto"/>
              </a:rPr>
              <a:t> </a:t>
            </a:r>
            <a:r>
              <a:rPr lang="en-GB" sz="800">
                <a:solidFill>
                  <a:schemeClr val="lt1"/>
                </a:solidFill>
                <a:latin typeface="Roboto"/>
                <a:ea typeface="Roboto"/>
                <a:cs typeface="Roboto"/>
                <a:sym typeface="Roboto"/>
              </a:rPr>
              <a:t>the</a:t>
            </a:r>
            <a:r>
              <a:rPr lang="en-GB" sz="800">
                <a:solidFill>
                  <a:schemeClr val="lt1"/>
                </a:solidFill>
                <a:latin typeface="Roboto"/>
                <a:ea typeface="Roboto"/>
                <a:cs typeface="Roboto"/>
                <a:sym typeface="Roboto"/>
              </a:rPr>
              <a:t> frontend &amp; database.</a:t>
            </a:r>
            <a:endParaRPr sz="800">
              <a:solidFill>
                <a:schemeClr val="lt1"/>
              </a:solidFill>
              <a:latin typeface="Roboto"/>
              <a:ea typeface="Roboto"/>
              <a:cs typeface="Roboto"/>
              <a:sym typeface="Roboto"/>
            </a:endParaRPr>
          </a:p>
        </p:txBody>
      </p:sp>
      <p:sp>
        <p:nvSpPr>
          <p:cNvPr id="536" name="Google Shape;536;p32"/>
          <p:cNvSpPr txBox="1"/>
          <p:nvPr/>
        </p:nvSpPr>
        <p:spPr>
          <a:xfrm>
            <a:off x="573029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APR</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537" name="Google Shape;537;p32"/>
          <p:cNvSpPr txBox="1"/>
          <p:nvPr/>
        </p:nvSpPr>
        <p:spPr>
          <a:xfrm>
            <a:off x="5703047"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Testing Phase</a:t>
            </a:r>
            <a:endParaRPr sz="1000">
              <a:solidFill>
                <a:schemeClr val="lt1"/>
              </a:solidFill>
              <a:latin typeface="Roboto"/>
              <a:ea typeface="Roboto"/>
              <a:cs typeface="Roboto"/>
              <a:sym typeface="Roboto"/>
            </a:endParaRPr>
          </a:p>
        </p:txBody>
      </p:sp>
      <p:sp>
        <p:nvSpPr>
          <p:cNvPr id="538" name="Google Shape;538;p32"/>
          <p:cNvSpPr txBox="1"/>
          <p:nvPr/>
        </p:nvSpPr>
        <p:spPr>
          <a:xfrm>
            <a:off x="5703047"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The Project is ready for the testing phase where functionalities will be checked.</a:t>
            </a:r>
            <a:endParaRPr sz="800">
              <a:solidFill>
                <a:schemeClr val="lt1"/>
              </a:solidFill>
              <a:latin typeface="Roboto"/>
              <a:ea typeface="Roboto"/>
              <a:cs typeface="Roboto"/>
              <a:sym typeface="Roboto"/>
            </a:endParaRPr>
          </a:p>
        </p:txBody>
      </p:sp>
      <p:sp>
        <p:nvSpPr>
          <p:cNvPr id="539" name="Google Shape;539;p32"/>
          <p:cNvSpPr txBox="1"/>
          <p:nvPr/>
        </p:nvSpPr>
        <p:spPr>
          <a:xfrm>
            <a:off x="682221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APR</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540" name="Google Shape;540;p32"/>
          <p:cNvSpPr txBox="1"/>
          <p:nvPr/>
        </p:nvSpPr>
        <p:spPr>
          <a:xfrm>
            <a:off x="683718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Deployment</a:t>
            </a:r>
            <a:endParaRPr sz="1000">
              <a:solidFill>
                <a:schemeClr val="lt1"/>
              </a:solidFill>
              <a:latin typeface="Roboto"/>
              <a:ea typeface="Roboto"/>
              <a:cs typeface="Roboto"/>
              <a:sym typeface="Roboto"/>
            </a:endParaRPr>
          </a:p>
        </p:txBody>
      </p:sp>
      <p:sp>
        <p:nvSpPr>
          <p:cNvPr id="541" name="Google Shape;541;p32"/>
          <p:cNvSpPr txBox="1"/>
          <p:nvPr/>
        </p:nvSpPr>
        <p:spPr>
          <a:xfrm>
            <a:off x="6837184"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After Testing phase Model will be deployed on github.</a:t>
            </a:r>
            <a:endParaRPr sz="800">
              <a:solidFill>
                <a:schemeClr val="lt1"/>
              </a:solidFill>
              <a:latin typeface="Roboto"/>
              <a:ea typeface="Roboto"/>
              <a:cs typeface="Roboto"/>
              <a:sym typeface="Roboto"/>
            </a:endParaRPr>
          </a:p>
        </p:txBody>
      </p:sp>
      <p:cxnSp>
        <p:nvCxnSpPr>
          <p:cNvPr id="542" name="Google Shape;542;p32"/>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543" name="Google Shape;543;p32"/>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544" name="Google Shape;544;p32"/>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545" name="Google Shape;545;p32"/>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546" name="Google Shape;546;p32"/>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547" name="Google Shape;547;p32"/>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548" name="Google Shape;548;p32"/>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549" name="Google Shape;549;p32"/>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550" name="Google Shape;550;p32"/>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551" name="Google Shape;551;p32"/>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552" name="Google Shape;552;p32"/>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553" name="Google Shape;553;p32"/>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554" name="Google Shape;554;p32"/>
          <p:cNvCxnSpPr/>
          <p:nvPr/>
        </p:nvCxnSpPr>
        <p:spPr>
          <a:xfrm>
            <a:off x="612935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555" name="Google Shape;555;p32"/>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556" name="Google Shape;556;p32"/>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557" name="Google Shape;557;p32"/>
          <p:cNvCxnSpPr/>
          <p:nvPr/>
        </p:nvCxnSpPr>
        <p:spPr>
          <a:xfrm>
            <a:off x="7221273"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558" name="Google Shape;558;p32"/>
          <p:cNvSpPr/>
          <p:nvPr/>
        </p:nvSpPr>
        <p:spPr>
          <a:xfrm flipH="1">
            <a:off x="6687693"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559" name="Google Shape;559;p32"/>
          <p:cNvSpPr/>
          <p:nvPr/>
        </p:nvSpPr>
        <p:spPr>
          <a:xfrm>
            <a:off x="668732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33"/>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565" name="Google Shape;565;p33"/>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latin typeface="Arial"/>
                <a:ea typeface="Arial"/>
                <a:cs typeface="Arial"/>
                <a:sym typeface="Arial"/>
              </a:rPr>
              <a:t>Prashant Rai</a:t>
            </a:r>
            <a:endParaRPr>
              <a:latin typeface="Arial"/>
              <a:ea typeface="Arial"/>
              <a:cs typeface="Arial"/>
              <a:sym typeface="Arial"/>
            </a:endParaRPr>
          </a:p>
          <a:p>
            <a:pPr indent="0" lvl="0" marL="0" rtl="0" algn="l">
              <a:lnSpc>
                <a:spcPct val="100000"/>
              </a:lnSpc>
              <a:spcBef>
                <a:spcPts val="0"/>
              </a:spcBef>
              <a:spcAft>
                <a:spcPts val="0"/>
              </a:spcAft>
              <a:buNone/>
            </a:pPr>
            <a:r>
              <a:rPr lang="en-GB">
                <a:latin typeface="Arial"/>
                <a:ea typeface="Arial"/>
                <a:cs typeface="Arial"/>
                <a:sym typeface="Arial"/>
              </a:rPr>
              <a:t>6th sem, Computer Science Engg.</a:t>
            </a:r>
            <a:endParaRPr>
              <a:latin typeface="Arial"/>
              <a:ea typeface="Arial"/>
              <a:cs typeface="Arial"/>
              <a:sym typeface="Arial"/>
            </a:endParaRPr>
          </a:p>
          <a:p>
            <a:pPr indent="0" lvl="0" marL="0" rtl="0" algn="l">
              <a:lnSpc>
                <a:spcPct val="100000"/>
              </a:lnSpc>
              <a:spcBef>
                <a:spcPts val="0"/>
              </a:spcBef>
              <a:spcAft>
                <a:spcPts val="0"/>
              </a:spcAft>
              <a:buNone/>
            </a:pPr>
            <a:r>
              <a:rPr lang="en-GB">
                <a:latin typeface="Arial"/>
                <a:ea typeface="Arial"/>
                <a:cs typeface="Arial"/>
                <a:sym typeface="Arial"/>
              </a:rPr>
              <a:t>Enrollment No. : 190040131512</a:t>
            </a:r>
            <a:endParaRPr>
              <a:latin typeface="Arial"/>
              <a:ea typeface="Arial"/>
              <a:cs typeface="Arial"/>
              <a:sym typeface="Arial"/>
            </a:endParaRPr>
          </a:p>
          <a:p>
            <a:pPr indent="0" lvl="0" marL="0" rtl="0" algn="l">
              <a:lnSpc>
                <a:spcPct val="100000"/>
              </a:lnSpc>
              <a:spcBef>
                <a:spcPts val="0"/>
              </a:spcBef>
              <a:spcAft>
                <a:spcPts val="0"/>
              </a:spcAft>
              <a:buNone/>
            </a:pPr>
            <a:r>
              <a:t/>
            </a:r>
            <a:endParaRPr>
              <a:latin typeface="Arial"/>
              <a:ea typeface="Arial"/>
              <a:cs typeface="Arial"/>
              <a:sym typeface="Arial"/>
            </a:endParaRPr>
          </a:p>
        </p:txBody>
      </p:sp>
      <p:grpSp>
        <p:nvGrpSpPr>
          <p:cNvPr id="566" name="Google Shape;566;p33"/>
          <p:cNvGrpSpPr/>
          <p:nvPr/>
        </p:nvGrpSpPr>
        <p:grpSpPr>
          <a:xfrm>
            <a:off x="4066820" y="1553491"/>
            <a:ext cx="3159984" cy="2439109"/>
            <a:chOff x="3553042" y="1657806"/>
            <a:chExt cx="3461100" cy="2671532"/>
          </a:xfrm>
        </p:grpSpPr>
        <p:sp>
          <p:nvSpPr>
            <p:cNvPr id="567" name="Google Shape;567;p33"/>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3"/>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3"/>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3"/>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3"/>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75" name="Google Shape;575;p33"/>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pic>
        <p:nvPicPr>
          <p:cNvPr id="576" name="Google Shape;576;p33"/>
          <p:cNvPicPr preferRelativeResize="0"/>
          <p:nvPr/>
        </p:nvPicPr>
        <p:blipFill rotWithShape="1">
          <a:blip r:embed="rId4">
            <a:alphaModFix/>
          </a:blip>
          <a:srcRect b="0" l="0" r="0" t="0"/>
          <a:stretch/>
        </p:blipFill>
        <p:spPr>
          <a:xfrm>
            <a:off x="4115124" y="1617365"/>
            <a:ext cx="3063299" cy="1722259"/>
          </a:xfrm>
          <a:prstGeom prst="rect">
            <a:avLst/>
          </a:prstGeom>
          <a:noFill/>
          <a:ln>
            <a:noFill/>
          </a:ln>
        </p:spPr>
      </p:pic>
      <p:pic>
        <p:nvPicPr>
          <p:cNvPr id="577" name="Google Shape;577;p33"/>
          <p:cNvPicPr preferRelativeResize="0"/>
          <p:nvPr/>
        </p:nvPicPr>
        <p:blipFill>
          <a:blip r:embed="rId5">
            <a:alphaModFix/>
          </a:blip>
          <a:stretch>
            <a:fillRect/>
          </a:stretch>
        </p:blipFill>
        <p:spPr>
          <a:xfrm>
            <a:off x="2860401" y="468250"/>
            <a:ext cx="3063301" cy="82714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INDEX</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Understanding the problems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extLst>
                    <a:ext uri="{A12FA001-AC4F-418D-AE19-62706E023703}">
                      <ahyp:hlinkClr val="tx"/>
                    </a:ext>
                  </a:extLst>
                </a:hlinkClick>
              </a:rPr>
              <a:t>Project objective</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6">
                  <a:extLst>
                    <a:ext uri="{A12FA001-AC4F-418D-AE19-62706E023703}">
                      <ahyp:hlinkClr val="tx"/>
                    </a:ext>
                  </a:extLst>
                </a:hlinkClick>
              </a:rPr>
              <a:t>Target audience</a:t>
            </a:r>
            <a:endParaRPr sz="1800">
              <a:solidFill>
                <a:srgbClr val="CACACA"/>
              </a:solidFill>
              <a:latin typeface="Average"/>
              <a:ea typeface="Average"/>
              <a:cs typeface="Average"/>
              <a:sym typeface="Average"/>
            </a:endParaRPr>
          </a:p>
        </p:txBody>
      </p:sp>
      <p:sp>
        <p:nvSpPr>
          <p:cNvPr id="239" name="Google Shape;239;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7">
                  <a:extLst>
                    <a:ext uri="{A12FA001-AC4F-418D-AE19-62706E023703}">
                      <ahyp:hlinkClr val="tx"/>
                    </a:ext>
                  </a:extLst>
                </a:hlinkClick>
              </a:rPr>
              <a:t>Market trends</a:t>
            </a:r>
            <a:endParaRPr sz="1800">
              <a:solidFill>
                <a:srgbClr val="CACACA"/>
              </a:solidFill>
              <a:latin typeface="Average"/>
              <a:ea typeface="Average"/>
              <a:cs typeface="Average"/>
              <a:sym typeface="Average"/>
            </a:endParaRPr>
          </a:p>
        </p:txBody>
      </p:sp>
      <p:sp>
        <p:nvSpPr>
          <p:cNvPr id="240" name="Google Shape;240;p18"/>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8">
                  <a:extLst>
                    <a:ext uri="{A12FA001-AC4F-418D-AE19-62706E023703}">
                      <ahyp:hlinkClr val="tx"/>
                    </a:ext>
                  </a:extLst>
                </a:hlinkClick>
              </a:rPr>
              <a:t>Cycle diagram</a:t>
            </a:r>
            <a:endParaRPr sz="1800">
              <a:solidFill>
                <a:srgbClr val="CACACA"/>
              </a:solidFill>
              <a:latin typeface="Average"/>
              <a:ea typeface="Average"/>
              <a:cs typeface="Average"/>
              <a:sym typeface="Average"/>
            </a:endParaRPr>
          </a:p>
        </p:txBody>
      </p:sp>
      <p:sp>
        <p:nvSpPr>
          <p:cNvPr id="241" name="Google Shape;241;p1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uFill>
                  <a:noFill/>
                </a:uFill>
                <a:latin typeface="Montserrat"/>
                <a:ea typeface="Montserrat"/>
                <a:cs typeface="Montserrat"/>
                <a:sym typeface="Montserrat"/>
                <a:hlinkClick action="ppaction://hlinksldjump" r:id="rId9">
                  <a:extLst>
                    <a:ext uri="{A12FA001-AC4F-418D-AE19-62706E023703}">
                      <ahyp:hlinkClr val="tx"/>
                    </a:ext>
                  </a:extLst>
                </a:hlinkClick>
              </a:rPr>
              <a:t>Introducing: </a:t>
            </a:r>
            <a:r>
              <a:rPr lang="en-GB" sz="1600">
                <a:solidFill>
                  <a:schemeClr val="lt1"/>
                </a:solidFill>
                <a:latin typeface="Average"/>
                <a:ea typeface="Average"/>
                <a:cs typeface="Average"/>
                <a:sym typeface="Average"/>
              </a:rPr>
              <a:t>IMS Software</a:t>
            </a:r>
            <a:endParaRPr sz="1600">
              <a:solidFill>
                <a:schemeClr val="lt1"/>
              </a:solidFill>
              <a:latin typeface="Average"/>
              <a:ea typeface="Average"/>
              <a:cs typeface="Average"/>
              <a:sym typeface="Average"/>
            </a:endParaRPr>
          </a:p>
        </p:txBody>
      </p:sp>
      <p:sp>
        <p:nvSpPr>
          <p:cNvPr id="242" name="Google Shape;242;p18"/>
          <p:cNvSpPr txBox="1"/>
          <p:nvPr/>
        </p:nvSpPr>
        <p:spPr>
          <a:xfrm>
            <a:off x="4443275" y="2426100"/>
            <a:ext cx="3018300" cy="101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700">
                <a:solidFill>
                  <a:srgbClr val="FFFFFF"/>
                </a:solidFill>
                <a:latin typeface="Montserrat"/>
                <a:ea typeface="Montserrat"/>
                <a:cs typeface="Montserrat"/>
                <a:sym typeface="Montserrat"/>
              </a:rPr>
              <a:t>Employee Dashboard</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extLst>
                    <a:ext uri="{A12FA001-AC4F-418D-AE19-62706E023703}">
                      <ahyp:hlinkClr val="tx"/>
                    </a:ext>
                  </a:extLst>
                </a:hlinkClick>
              </a:rPr>
              <a:t>Sup</a:t>
            </a:r>
            <a:r>
              <a:rPr lang="en-GB" sz="700">
                <a:solidFill>
                  <a:srgbClr val="FFFFFF"/>
                </a:solidFill>
                <a:latin typeface="Montserrat"/>
                <a:ea typeface="Montserrat"/>
                <a:cs typeface="Montserrat"/>
                <a:sym typeface="Montserrat"/>
              </a:rPr>
              <a:t>plier Dashboard</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latin typeface="Montserrat"/>
                <a:ea typeface="Montserrat"/>
                <a:cs typeface="Montserrat"/>
                <a:sym typeface="Montserrat"/>
              </a:rPr>
              <a:t>Product Category Window</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latin typeface="Montserrat"/>
                <a:ea typeface="Montserrat"/>
                <a:cs typeface="Montserrat"/>
                <a:sym typeface="Montserrat"/>
              </a:rPr>
              <a:t>Product Manage Window</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latin typeface="Montserrat"/>
                <a:ea typeface="Montserrat"/>
                <a:cs typeface="Montserrat"/>
                <a:sym typeface="Montserrat"/>
              </a:rPr>
              <a:t>Manage Customer Bill Receipt</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latin typeface="Montserrat"/>
                <a:ea typeface="Montserrat"/>
                <a:cs typeface="Montserrat"/>
                <a:sym typeface="Montserrat"/>
              </a:rPr>
              <a:t>Billing Area Dashboard</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43" name="Google Shape;243;p18"/>
          <p:cNvSpPr txBox="1"/>
          <p:nvPr/>
        </p:nvSpPr>
        <p:spPr>
          <a:xfrm>
            <a:off x="4443276" y="344162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10">
                  <a:extLst>
                    <a:ext uri="{A12FA001-AC4F-418D-AE19-62706E023703}">
                      <ahyp:hlinkClr val="tx"/>
                    </a:ext>
                  </a:extLst>
                </a:hlinkClick>
              </a:rPr>
              <a:t>Project timeline</a:t>
            </a:r>
            <a:endParaRPr>
              <a:solidFill>
                <a:srgbClr val="CACACA"/>
              </a:solidFill>
              <a:latin typeface="Montserrat"/>
              <a:ea typeface="Montserrat"/>
              <a:cs typeface="Montserrat"/>
              <a:sym typeface="Montserrat"/>
            </a:endParaRPr>
          </a:p>
        </p:txBody>
      </p:sp>
      <p:sp>
        <p:nvSpPr>
          <p:cNvPr id="244" name="Google Shape;244;p18"/>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Thanks Note!</a:t>
            </a:r>
            <a:endParaRPr>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50" name="Google Shape;250;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presentation is based on the ‘Pariyojana Spardhanam 2022’ . In this Project exhibition event we are going to introduce our Project of Design Engineering Subject which is based on the Food and Supply chain Industry. This domain is dominated by the traditional methods from the past few years but in the last 5 years we have seen an immense growth and potential in this field because it eliminates the paperwork and makes the process efficient and fast.</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0"/>
          <p:cNvSpPr txBox="1"/>
          <p:nvPr>
            <p:ph type="title"/>
          </p:nvPr>
        </p:nvSpPr>
        <p:spPr>
          <a:xfrm>
            <a:off x="1297500" y="7188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56" name="Google Shape;256;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7" name="Google Shape;257;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Creating a Stock Management book or file is a </a:t>
            </a:r>
            <a:r>
              <a:rPr lang="en-GB">
                <a:solidFill>
                  <a:srgbClr val="FFFFFF"/>
                </a:solidFill>
              </a:rPr>
              <a:t>tedious</a:t>
            </a:r>
            <a:r>
              <a:rPr lang="en-GB">
                <a:solidFill>
                  <a:srgbClr val="FFFFFF"/>
                </a:solidFill>
              </a:rPr>
              <a:t> task and requires more efforts to maintain and manage those writings.</a:t>
            </a:r>
            <a:endParaRPr>
              <a:solidFill>
                <a:srgbClr val="FFFFFF"/>
              </a:solidFill>
            </a:endParaRPr>
          </a:p>
        </p:txBody>
      </p:sp>
      <p:sp>
        <p:nvSpPr>
          <p:cNvPr id="258" name="Google Shape;258;p20"/>
          <p:cNvSpPr txBox="1"/>
          <p:nvPr/>
        </p:nvSpPr>
        <p:spPr>
          <a:xfrm>
            <a:off x="1297500" y="242505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9" name="Google Shape;259;p20"/>
          <p:cNvSpPr txBox="1"/>
          <p:nvPr>
            <p:ph idx="1" type="body"/>
          </p:nvPr>
        </p:nvSpPr>
        <p:spPr>
          <a:xfrm>
            <a:off x="2030400" y="242503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whole process is slow and manual.</a:t>
            </a:r>
            <a:endParaRPr>
              <a:solidFill>
                <a:srgbClr val="FFFFFF"/>
              </a:solidFill>
            </a:endParaRPr>
          </a:p>
        </p:txBody>
      </p:sp>
      <p:sp>
        <p:nvSpPr>
          <p:cNvPr id="260" name="Google Shape;260;p20"/>
          <p:cNvSpPr txBox="1"/>
          <p:nvPr/>
        </p:nvSpPr>
        <p:spPr>
          <a:xfrm>
            <a:off x="1297500" y="30314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1" name="Google Shape;261;p20"/>
          <p:cNvSpPr txBox="1"/>
          <p:nvPr>
            <p:ph idx="1" type="body"/>
          </p:nvPr>
        </p:nvSpPr>
        <p:spPr>
          <a:xfrm>
            <a:off x="2030400" y="30314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Integrity is not there in manual process, data which is written at one place can be manipulated by any staff or other easily because it does not have any access </a:t>
            </a:r>
            <a:r>
              <a:rPr lang="en-GB">
                <a:solidFill>
                  <a:srgbClr val="FFFFFF"/>
                </a:solidFill>
              </a:rPr>
              <a:t>policy</a:t>
            </a:r>
            <a:r>
              <a:rPr lang="en-GB">
                <a:solidFill>
                  <a:srgbClr val="FFFFFF"/>
                </a:solidFill>
              </a:rPr>
              <a:t> unlike in database.</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67" name="Google Shape;267;p21"/>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This Project is aimed to eliminate </a:t>
            </a:r>
            <a:r>
              <a:rPr lang="en-GB"/>
              <a:t>the</a:t>
            </a:r>
            <a:r>
              <a:rPr lang="en-GB"/>
              <a:t> problem of Non GUI based Softwares which are not easy to use and experience for the customers. So we introduced a complete GUI based project in python programming language with database integration.</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t>
            </a:r>
            <a:r>
              <a:rPr lang="en-GB"/>
              <a:t>audience</a:t>
            </a:r>
            <a:endParaRPr/>
          </a:p>
        </p:txBody>
      </p:sp>
      <p:sp>
        <p:nvSpPr>
          <p:cNvPr id="273" name="Google Shape;273;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Our </a:t>
            </a:r>
            <a:r>
              <a:rPr lang="en-GB">
                <a:solidFill>
                  <a:srgbClr val="FFFFFF"/>
                </a:solidFill>
              </a:rPr>
              <a:t>targeted</a:t>
            </a:r>
            <a:r>
              <a:rPr lang="en-GB">
                <a:solidFill>
                  <a:srgbClr val="FFFFFF"/>
                </a:solidFill>
              </a:rPr>
              <a:t> audience and stakeholders are retail shop owners, malls, supermarkets, </a:t>
            </a:r>
            <a:r>
              <a:rPr lang="en-GB">
                <a:solidFill>
                  <a:srgbClr val="FFFFFF"/>
                </a:solidFill>
              </a:rPr>
              <a:t>wholesalers</a:t>
            </a:r>
            <a:r>
              <a:rPr lang="en-GB">
                <a:solidFill>
                  <a:srgbClr val="FFFFFF"/>
                </a:solidFill>
              </a:rPr>
              <a:t>, etc. and indirect customers are admins, employees, managers, receptionist, etc.</a:t>
            </a:r>
            <a:endParaRPr/>
          </a:p>
        </p:txBody>
      </p:sp>
      <p:pic>
        <p:nvPicPr>
          <p:cNvPr id="274" name="Google Shape;274;p22"/>
          <p:cNvPicPr preferRelativeResize="0"/>
          <p:nvPr/>
        </p:nvPicPr>
        <p:blipFill rotWithShape="1">
          <a:blip r:embed="rId3">
            <a:alphaModFix/>
          </a:blip>
          <a:srcRect b="-29869" l="12613" r="12620" t="29870"/>
          <a:stretch/>
        </p:blipFill>
        <p:spPr>
          <a:xfrm rot="-5400000">
            <a:off x="5710147" y="2704980"/>
            <a:ext cx="2431500" cy="2436000"/>
          </a:xfrm>
          <a:prstGeom prst="diagStripe">
            <a:avLst>
              <a:gd fmla="val 50445" name="adj"/>
            </a:avLst>
          </a:prstGeom>
          <a:noFill/>
          <a:ln>
            <a:noFill/>
          </a:ln>
        </p:spPr>
      </p:pic>
      <p:pic>
        <p:nvPicPr>
          <p:cNvPr id="275" name="Google Shape;275;p22"/>
          <p:cNvPicPr preferRelativeResize="0"/>
          <p:nvPr/>
        </p:nvPicPr>
        <p:blipFill rotWithShape="1">
          <a:blip r:embed="rId4">
            <a:alphaModFix/>
          </a:blip>
          <a:srcRect b="12817" l="24125" r="24986" t="-14785"/>
          <a:stretch/>
        </p:blipFill>
        <p:spPr>
          <a:xfrm rot="-5400000">
            <a:off x="5718946" y="1338207"/>
            <a:ext cx="2504700" cy="2509500"/>
          </a:xfrm>
          <a:prstGeom prst="diagStripe">
            <a:avLst>
              <a:gd fmla="val 50445" name="adj"/>
            </a:avLst>
          </a:prstGeom>
          <a:noFill/>
          <a:ln>
            <a:noFill/>
          </a:ln>
        </p:spPr>
      </p:pic>
      <p:pic>
        <p:nvPicPr>
          <p:cNvPr id="276" name="Google Shape;276;p22"/>
          <p:cNvPicPr preferRelativeResize="0"/>
          <p:nvPr/>
        </p:nvPicPr>
        <p:blipFill rotWithShape="1">
          <a:blip r:embed="rId5">
            <a:alphaModFix/>
          </a:blip>
          <a:srcRect b="-47306" l="28187" r="-1458" t="5923"/>
          <a:stretch/>
        </p:blipFill>
        <p:spPr>
          <a:xfrm rot="5400000">
            <a:off x="6637386" y="2137210"/>
            <a:ext cx="2504700" cy="2509500"/>
          </a:xfrm>
          <a:prstGeom prst="diagStripe">
            <a:avLst>
              <a:gd fmla="val 50445" name="adj"/>
            </a:avLst>
          </a:prstGeom>
          <a:noFill/>
          <a:ln>
            <a:noFill/>
          </a:ln>
        </p:spPr>
      </p:pic>
      <p:sp>
        <p:nvSpPr>
          <p:cNvPr id="277" name="Google Shape;277;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Market trends</a:t>
            </a:r>
            <a:endParaRPr/>
          </a:p>
        </p:txBody>
      </p:sp>
      <p:sp>
        <p:nvSpPr>
          <p:cNvPr id="283" name="Google Shape;283;p23"/>
          <p:cNvSpPr txBox="1"/>
          <p:nvPr>
            <p:ph idx="1" type="body"/>
          </p:nvPr>
        </p:nvSpPr>
        <p:spPr>
          <a:xfrm>
            <a:off x="1297500" y="1567550"/>
            <a:ext cx="7038900" cy="110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In the last 5 years the growth of digitized stock managements system softwares has increased exponentially and with the passage of time this will be developed further with more functionalities and ideas. </a:t>
            </a:r>
            <a:endParaRPr/>
          </a:p>
        </p:txBody>
      </p:sp>
      <p:grpSp>
        <p:nvGrpSpPr>
          <p:cNvPr id="284" name="Google Shape;284;p23"/>
          <p:cNvGrpSpPr/>
          <p:nvPr/>
        </p:nvGrpSpPr>
        <p:grpSpPr>
          <a:xfrm>
            <a:off x="1291075" y="2784155"/>
            <a:ext cx="2080082" cy="2043771"/>
            <a:chOff x="1291075" y="2784155"/>
            <a:chExt cx="2080082" cy="2043771"/>
          </a:xfrm>
        </p:grpSpPr>
        <p:sp>
          <p:nvSpPr>
            <p:cNvPr id="285" name="Google Shape;285;p23"/>
            <p:cNvSpPr txBox="1"/>
            <p:nvPr/>
          </p:nvSpPr>
          <p:spPr>
            <a:xfrm>
              <a:off x="1729257"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Q1</a:t>
              </a:r>
              <a:endParaRPr sz="800">
                <a:solidFill>
                  <a:srgbClr val="D9D9D9"/>
                </a:solidFill>
              </a:endParaRPr>
            </a:p>
          </p:txBody>
        </p:sp>
        <p:sp>
          <p:nvSpPr>
            <p:cNvPr id="286" name="Google Shape;286;p23"/>
            <p:cNvSpPr txBox="1"/>
            <p:nvPr/>
          </p:nvSpPr>
          <p:spPr>
            <a:xfrm>
              <a:off x="21636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Q2</a:t>
              </a:r>
              <a:endParaRPr sz="800">
                <a:solidFill>
                  <a:srgbClr val="D9D9D9"/>
                </a:solidFill>
              </a:endParaRPr>
            </a:p>
          </p:txBody>
        </p:sp>
        <p:sp>
          <p:nvSpPr>
            <p:cNvPr id="287" name="Google Shape;287;p23"/>
            <p:cNvSpPr txBox="1"/>
            <p:nvPr/>
          </p:nvSpPr>
          <p:spPr>
            <a:xfrm>
              <a:off x="25980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Q3</a:t>
              </a:r>
              <a:endParaRPr sz="800">
                <a:solidFill>
                  <a:srgbClr val="D9D9D9"/>
                </a:solidFill>
              </a:endParaRPr>
            </a:p>
          </p:txBody>
        </p:sp>
        <p:sp>
          <p:nvSpPr>
            <p:cNvPr id="288" name="Google Shape;288;p23"/>
            <p:cNvSpPr txBox="1"/>
            <p:nvPr/>
          </p:nvSpPr>
          <p:spPr>
            <a:xfrm>
              <a:off x="30324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Q4</a:t>
              </a:r>
              <a:endParaRPr sz="800">
                <a:solidFill>
                  <a:srgbClr val="D9D9D9"/>
                </a:solidFill>
              </a:endParaRPr>
            </a:p>
          </p:txBody>
        </p:sp>
        <p:sp>
          <p:nvSpPr>
            <p:cNvPr id="289" name="Google Shape;289;p23"/>
            <p:cNvSpPr txBox="1"/>
            <p:nvPr/>
          </p:nvSpPr>
          <p:spPr>
            <a:xfrm>
              <a:off x="1291075" y="406388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0%</a:t>
              </a:r>
              <a:endParaRPr sz="800">
                <a:solidFill>
                  <a:srgbClr val="D9D9D9"/>
                </a:solidFill>
              </a:endParaRPr>
            </a:p>
          </p:txBody>
        </p:sp>
        <p:sp>
          <p:nvSpPr>
            <p:cNvPr id="290" name="Google Shape;290;p23"/>
            <p:cNvSpPr txBox="1"/>
            <p:nvPr/>
          </p:nvSpPr>
          <p:spPr>
            <a:xfrm>
              <a:off x="1291075" y="380793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20%</a:t>
              </a:r>
              <a:endParaRPr sz="800">
                <a:solidFill>
                  <a:srgbClr val="D9D9D9"/>
                </a:solidFill>
              </a:endParaRPr>
            </a:p>
          </p:txBody>
        </p:sp>
        <p:sp>
          <p:nvSpPr>
            <p:cNvPr id="291" name="Google Shape;291;p23"/>
            <p:cNvSpPr txBox="1"/>
            <p:nvPr/>
          </p:nvSpPr>
          <p:spPr>
            <a:xfrm>
              <a:off x="1291075" y="355199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40%</a:t>
              </a:r>
              <a:endParaRPr sz="800">
                <a:solidFill>
                  <a:srgbClr val="D9D9D9"/>
                </a:solidFill>
              </a:endParaRPr>
            </a:p>
          </p:txBody>
        </p:sp>
        <p:sp>
          <p:nvSpPr>
            <p:cNvPr id="292" name="Google Shape;292;p23"/>
            <p:cNvSpPr txBox="1"/>
            <p:nvPr/>
          </p:nvSpPr>
          <p:spPr>
            <a:xfrm>
              <a:off x="1291075" y="329604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60%</a:t>
              </a:r>
              <a:endParaRPr sz="800">
                <a:solidFill>
                  <a:srgbClr val="D9D9D9"/>
                </a:solidFill>
              </a:endParaRPr>
            </a:p>
          </p:txBody>
        </p:sp>
        <p:sp>
          <p:nvSpPr>
            <p:cNvPr id="293" name="Google Shape;293;p23"/>
            <p:cNvSpPr txBox="1"/>
            <p:nvPr/>
          </p:nvSpPr>
          <p:spPr>
            <a:xfrm>
              <a:off x="1291075" y="304010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80%</a:t>
              </a:r>
              <a:endParaRPr sz="800">
                <a:solidFill>
                  <a:srgbClr val="D9D9D9"/>
                </a:solidFill>
              </a:endParaRPr>
            </a:p>
          </p:txBody>
        </p:sp>
        <p:sp>
          <p:nvSpPr>
            <p:cNvPr id="294" name="Google Shape;294;p23"/>
            <p:cNvSpPr txBox="1"/>
            <p:nvPr/>
          </p:nvSpPr>
          <p:spPr>
            <a:xfrm>
              <a:off x="1291075" y="278415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100%</a:t>
              </a:r>
              <a:endParaRPr sz="800">
                <a:solidFill>
                  <a:srgbClr val="D9D9D9"/>
                </a:solidFill>
              </a:endParaRPr>
            </a:p>
          </p:txBody>
        </p:sp>
        <p:sp>
          <p:nvSpPr>
            <p:cNvPr id="295" name="Google Shape;295;p23"/>
            <p:cNvSpPr txBox="1"/>
            <p:nvPr/>
          </p:nvSpPr>
          <p:spPr>
            <a:xfrm>
              <a:off x="2206299" y="4511726"/>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800">
                  <a:solidFill>
                    <a:srgbClr val="D9D9D9"/>
                  </a:solidFill>
                </a:rPr>
                <a:t>2015</a:t>
              </a:r>
              <a:endParaRPr sz="800">
                <a:solidFill>
                  <a:srgbClr val="D9D9D9"/>
                </a:solidFill>
              </a:endParaRPr>
            </a:p>
          </p:txBody>
        </p:sp>
        <p:cxnSp>
          <p:nvCxnSpPr>
            <p:cNvPr id="296" name="Google Shape;296;p23"/>
            <p:cNvCxnSpPr>
              <a:stCxn id="297" idx="7"/>
              <a:endCxn id="298" idx="6"/>
            </p:cNvCxnSpPr>
            <p:nvPr/>
          </p:nvCxnSpPr>
          <p:spPr>
            <a:xfrm flipH="1">
              <a:off x="1953668" y="3664288"/>
              <a:ext cx="414600" cy="282600"/>
            </a:xfrm>
            <a:prstGeom prst="straightConnector1">
              <a:avLst/>
            </a:prstGeom>
            <a:noFill/>
            <a:ln cap="flat" cmpd="sng" w="19050">
              <a:solidFill>
                <a:srgbClr val="D9D9D9"/>
              </a:solidFill>
              <a:prstDash val="solid"/>
              <a:round/>
              <a:headEnd len="med" w="med" type="none"/>
              <a:tailEnd len="med" w="med" type="none"/>
            </a:ln>
          </p:spPr>
        </p:cxnSp>
        <p:cxnSp>
          <p:nvCxnSpPr>
            <p:cNvPr id="299" name="Google Shape;299;p23"/>
            <p:cNvCxnSpPr/>
            <p:nvPr/>
          </p:nvCxnSpPr>
          <p:spPr>
            <a:xfrm>
              <a:off x="1729245"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00" name="Google Shape;300;p23"/>
            <p:cNvCxnSpPr/>
            <p:nvPr/>
          </p:nvCxnSpPr>
          <p:spPr>
            <a:xfrm>
              <a:off x="1729245"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01" name="Google Shape;301;p23"/>
            <p:cNvCxnSpPr/>
            <p:nvPr/>
          </p:nvCxnSpPr>
          <p:spPr>
            <a:xfrm>
              <a:off x="1729245"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02" name="Google Shape;302;p23"/>
            <p:cNvCxnSpPr/>
            <p:nvPr/>
          </p:nvCxnSpPr>
          <p:spPr>
            <a:xfrm>
              <a:off x="1729245"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03" name="Google Shape;303;p23"/>
            <p:cNvCxnSpPr/>
            <p:nvPr/>
          </p:nvCxnSpPr>
          <p:spPr>
            <a:xfrm>
              <a:off x="1729245"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04" name="Google Shape;304;p23"/>
            <p:cNvCxnSpPr>
              <a:stCxn id="291" idx="3"/>
              <a:endCxn id="298" idx="5"/>
            </p:cNvCxnSpPr>
            <p:nvPr/>
          </p:nvCxnSpPr>
          <p:spPr>
            <a:xfrm>
              <a:off x="1735075" y="3648740"/>
              <a:ext cx="206100" cy="328200"/>
            </a:xfrm>
            <a:prstGeom prst="straightConnector1">
              <a:avLst/>
            </a:prstGeom>
            <a:noFill/>
            <a:ln cap="flat" cmpd="sng" w="19050">
              <a:solidFill>
                <a:srgbClr val="D9D9D9"/>
              </a:solidFill>
              <a:prstDash val="solid"/>
              <a:round/>
              <a:headEnd len="med" w="med" type="none"/>
              <a:tailEnd len="med" w="med" type="none"/>
            </a:ln>
          </p:spPr>
        </p:cxnSp>
        <p:cxnSp>
          <p:nvCxnSpPr>
            <p:cNvPr id="305" name="Google Shape;305;p23"/>
            <p:cNvCxnSpPr>
              <a:stCxn id="297" idx="3"/>
              <a:endCxn id="306" idx="7"/>
            </p:cNvCxnSpPr>
            <p:nvPr/>
          </p:nvCxnSpPr>
          <p:spPr>
            <a:xfrm flipH="1" rot="10800000">
              <a:off x="2307811" y="3249546"/>
              <a:ext cx="499500" cy="475200"/>
            </a:xfrm>
            <a:prstGeom prst="straightConnector1">
              <a:avLst/>
            </a:prstGeom>
            <a:noFill/>
            <a:ln cap="flat" cmpd="sng" w="19050">
              <a:solidFill>
                <a:srgbClr val="D9D9D9"/>
              </a:solidFill>
              <a:prstDash val="solid"/>
              <a:round/>
              <a:headEnd len="med" w="med" type="none"/>
              <a:tailEnd len="med" w="med" type="none"/>
            </a:ln>
          </p:spPr>
        </p:cxnSp>
        <p:cxnSp>
          <p:nvCxnSpPr>
            <p:cNvPr id="307" name="Google Shape;307;p23"/>
            <p:cNvCxnSpPr>
              <a:stCxn id="306" idx="5"/>
              <a:endCxn id="308" idx="5"/>
            </p:cNvCxnSpPr>
            <p:nvPr/>
          </p:nvCxnSpPr>
          <p:spPr>
            <a:xfrm>
              <a:off x="2807412" y="3309933"/>
              <a:ext cx="424500" cy="414900"/>
            </a:xfrm>
            <a:prstGeom prst="straightConnector1">
              <a:avLst/>
            </a:prstGeom>
            <a:noFill/>
            <a:ln cap="flat" cmpd="sng" w="19050">
              <a:solidFill>
                <a:srgbClr val="D9D9D9"/>
              </a:solidFill>
              <a:prstDash val="solid"/>
              <a:round/>
              <a:headEnd len="med" w="med" type="none"/>
              <a:tailEnd len="med" w="med" type="none"/>
            </a:ln>
          </p:spPr>
        </p:cxnSp>
        <p:cxnSp>
          <p:nvCxnSpPr>
            <p:cNvPr id="309" name="Google Shape;309;p23"/>
            <p:cNvCxnSpPr/>
            <p:nvPr/>
          </p:nvCxnSpPr>
          <p:spPr>
            <a:xfrm>
              <a:off x="1729245"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306" name="Google Shape;306;p23"/>
            <p:cNvSpPr/>
            <p:nvPr/>
          </p:nvSpPr>
          <p:spPr>
            <a:xfrm>
              <a:off x="2734433" y="3236955"/>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a:off x="2295290" y="3651767"/>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1868080" y="3904111"/>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a:off x="3159046" y="365178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23"/>
          <p:cNvGrpSpPr/>
          <p:nvPr/>
        </p:nvGrpSpPr>
        <p:grpSpPr>
          <a:xfrm>
            <a:off x="3737550" y="2784155"/>
            <a:ext cx="2121833" cy="2057296"/>
            <a:chOff x="3737550" y="2784155"/>
            <a:chExt cx="2121833" cy="2057296"/>
          </a:xfrm>
        </p:grpSpPr>
        <p:grpSp>
          <p:nvGrpSpPr>
            <p:cNvPr id="311" name="Google Shape;311;p23"/>
            <p:cNvGrpSpPr/>
            <p:nvPr/>
          </p:nvGrpSpPr>
          <p:grpSpPr>
            <a:xfrm>
              <a:off x="3737550" y="2784155"/>
              <a:ext cx="2121833" cy="2057296"/>
              <a:chOff x="3737550" y="2784155"/>
              <a:chExt cx="2121833" cy="2057296"/>
            </a:xfrm>
          </p:grpSpPr>
          <p:sp>
            <p:nvSpPr>
              <p:cNvPr id="312" name="Google Shape;312;p23"/>
              <p:cNvSpPr txBox="1"/>
              <p:nvPr/>
            </p:nvSpPr>
            <p:spPr>
              <a:xfrm>
                <a:off x="4217482"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Q1</a:t>
                </a:r>
                <a:endParaRPr sz="800">
                  <a:solidFill>
                    <a:srgbClr val="D9D9D9"/>
                  </a:solidFill>
                </a:endParaRPr>
              </a:p>
            </p:txBody>
          </p:sp>
          <p:sp>
            <p:nvSpPr>
              <p:cNvPr id="313" name="Google Shape;313;p23"/>
              <p:cNvSpPr txBox="1"/>
              <p:nvPr/>
            </p:nvSpPr>
            <p:spPr>
              <a:xfrm>
                <a:off x="4710374" y="4525251"/>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800">
                    <a:solidFill>
                      <a:srgbClr val="D9D9D9"/>
                    </a:solidFill>
                  </a:rPr>
                  <a:t>2018</a:t>
                </a:r>
                <a:endParaRPr sz="800">
                  <a:solidFill>
                    <a:srgbClr val="D9D9D9"/>
                  </a:solidFill>
                </a:endParaRPr>
              </a:p>
            </p:txBody>
          </p:sp>
          <p:sp>
            <p:nvSpPr>
              <p:cNvPr id="314" name="Google Shape;314;p23"/>
              <p:cNvSpPr txBox="1"/>
              <p:nvPr/>
            </p:nvSpPr>
            <p:spPr>
              <a:xfrm>
                <a:off x="46518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Q2</a:t>
                </a:r>
                <a:endParaRPr sz="800">
                  <a:solidFill>
                    <a:srgbClr val="D9D9D9"/>
                  </a:solidFill>
                </a:endParaRPr>
              </a:p>
            </p:txBody>
          </p:sp>
          <p:sp>
            <p:nvSpPr>
              <p:cNvPr id="315" name="Google Shape;315;p23"/>
              <p:cNvSpPr txBox="1"/>
              <p:nvPr/>
            </p:nvSpPr>
            <p:spPr>
              <a:xfrm>
                <a:off x="50862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Q3</a:t>
                </a:r>
                <a:endParaRPr sz="800">
                  <a:solidFill>
                    <a:srgbClr val="D9D9D9"/>
                  </a:solidFill>
                </a:endParaRPr>
              </a:p>
            </p:txBody>
          </p:sp>
          <p:sp>
            <p:nvSpPr>
              <p:cNvPr id="316" name="Google Shape;316;p23"/>
              <p:cNvSpPr txBox="1"/>
              <p:nvPr/>
            </p:nvSpPr>
            <p:spPr>
              <a:xfrm>
                <a:off x="55206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Q4</a:t>
                </a:r>
                <a:endParaRPr sz="800">
                  <a:solidFill>
                    <a:srgbClr val="D9D9D9"/>
                  </a:solidFill>
                </a:endParaRPr>
              </a:p>
            </p:txBody>
          </p:sp>
          <p:sp>
            <p:nvSpPr>
              <p:cNvPr id="317" name="Google Shape;317;p23"/>
              <p:cNvSpPr txBox="1"/>
              <p:nvPr/>
            </p:nvSpPr>
            <p:spPr>
              <a:xfrm>
                <a:off x="3737550" y="406388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0%</a:t>
                </a:r>
                <a:endParaRPr sz="800">
                  <a:solidFill>
                    <a:srgbClr val="D9D9D9"/>
                  </a:solidFill>
                </a:endParaRPr>
              </a:p>
            </p:txBody>
          </p:sp>
          <p:sp>
            <p:nvSpPr>
              <p:cNvPr id="318" name="Google Shape;318;p23"/>
              <p:cNvSpPr txBox="1"/>
              <p:nvPr/>
            </p:nvSpPr>
            <p:spPr>
              <a:xfrm>
                <a:off x="3737550" y="380793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20%</a:t>
                </a:r>
                <a:endParaRPr sz="800">
                  <a:solidFill>
                    <a:srgbClr val="D9D9D9"/>
                  </a:solidFill>
                </a:endParaRPr>
              </a:p>
            </p:txBody>
          </p:sp>
          <p:sp>
            <p:nvSpPr>
              <p:cNvPr id="319" name="Google Shape;319;p23"/>
              <p:cNvSpPr txBox="1"/>
              <p:nvPr/>
            </p:nvSpPr>
            <p:spPr>
              <a:xfrm>
                <a:off x="3745239" y="355199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40%</a:t>
                </a:r>
                <a:endParaRPr sz="800">
                  <a:solidFill>
                    <a:srgbClr val="D9D9D9"/>
                  </a:solidFill>
                </a:endParaRPr>
              </a:p>
            </p:txBody>
          </p:sp>
          <p:sp>
            <p:nvSpPr>
              <p:cNvPr id="320" name="Google Shape;320;p23"/>
              <p:cNvSpPr txBox="1"/>
              <p:nvPr/>
            </p:nvSpPr>
            <p:spPr>
              <a:xfrm>
                <a:off x="3737550" y="329604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60%</a:t>
                </a:r>
                <a:endParaRPr sz="800">
                  <a:solidFill>
                    <a:srgbClr val="D9D9D9"/>
                  </a:solidFill>
                </a:endParaRPr>
              </a:p>
            </p:txBody>
          </p:sp>
          <p:sp>
            <p:nvSpPr>
              <p:cNvPr id="321" name="Google Shape;321;p23"/>
              <p:cNvSpPr txBox="1"/>
              <p:nvPr/>
            </p:nvSpPr>
            <p:spPr>
              <a:xfrm>
                <a:off x="3737550" y="304010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80%</a:t>
                </a:r>
                <a:endParaRPr sz="800">
                  <a:solidFill>
                    <a:srgbClr val="D9D9D9"/>
                  </a:solidFill>
                </a:endParaRPr>
              </a:p>
            </p:txBody>
          </p:sp>
          <p:sp>
            <p:nvSpPr>
              <p:cNvPr id="322" name="Google Shape;322;p23"/>
              <p:cNvSpPr txBox="1"/>
              <p:nvPr/>
            </p:nvSpPr>
            <p:spPr>
              <a:xfrm>
                <a:off x="3737550" y="278415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100%</a:t>
                </a:r>
                <a:endParaRPr sz="800">
                  <a:solidFill>
                    <a:srgbClr val="D9D9D9"/>
                  </a:solidFill>
                </a:endParaRPr>
              </a:p>
            </p:txBody>
          </p:sp>
          <p:cxnSp>
            <p:nvCxnSpPr>
              <p:cNvPr id="323" name="Google Shape;323;p23"/>
              <p:cNvCxnSpPr>
                <a:stCxn id="324" idx="6"/>
                <a:endCxn id="325" idx="6"/>
              </p:cNvCxnSpPr>
              <p:nvPr/>
            </p:nvCxnSpPr>
            <p:spPr>
              <a:xfrm flipH="1">
                <a:off x="4433905" y="3904692"/>
                <a:ext cx="431400" cy="57300"/>
              </a:xfrm>
              <a:prstGeom prst="straightConnector1">
                <a:avLst/>
              </a:prstGeom>
              <a:noFill/>
              <a:ln cap="flat" cmpd="sng" w="19050">
                <a:solidFill>
                  <a:srgbClr val="D9D9D9"/>
                </a:solidFill>
                <a:prstDash val="solid"/>
                <a:round/>
                <a:headEnd len="med" w="med" type="none"/>
                <a:tailEnd len="med" w="med" type="none"/>
              </a:ln>
            </p:spPr>
          </p:cxnSp>
          <p:cxnSp>
            <p:nvCxnSpPr>
              <p:cNvPr id="326" name="Google Shape;326;p23"/>
              <p:cNvCxnSpPr/>
              <p:nvPr/>
            </p:nvCxnSpPr>
            <p:spPr>
              <a:xfrm>
                <a:off x="4217470"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27" name="Google Shape;327;p23"/>
              <p:cNvCxnSpPr/>
              <p:nvPr/>
            </p:nvCxnSpPr>
            <p:spPr>
              <a:xfrm>
                <a:off x="4217470"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28" name="Google Shape;328;p23"/>
              <p:cNvCxnSpPr/>
              <p:nvPr/>
            </p:nvCxnSpPr>
            <p:spPr>
              <a:xfrm>
                <a:off x="4217470"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29" name="Google Shape;329;p23"/>
              <p:cNvCxnSpPr/>
              <p:nvPr/>
            </p:nvCxnSpPr>
            <p:spPr>
              <a:xfrm>
                <a:off x="4217470"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30" name="Google Shape;330;p23"/>
              <p:cNvCxnSpPr/>
              <p:nvPr/>
            </p:nvCxnSpPr>
            <p:spPr>
              <a:xfrm>
                <a:off x="4217470"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31" name="Google Shape;331;p23"/>
              <p:cNvCxnSpPr>
                <a:stCxn id="319" idx="3"/>
              </p:cNvCxnSpPr>
              <p:nvPr/>
            </p:nvCxnSpPr>
            <p:spPr>
              <a:xfrm>
                <a:off x="4230039" y="3648740"/>
                <a:ext cx="150600" cy="276600"/>
              </a:xfrm>
              <a:prstGeom prst="straightConnector1">
                <a:avLst/>
              </a:prstGeom>
              <a:noFill/>
              <a:ln cap="flat" cmpd="sng" w="19050">
                <a:solidFill>
                  <a:srgbClr val="D9D9D9"/>
                </a:solidFill>
                <a:prstDash val="solid"/>
                <a:round/>
                <a:headEnd len="med" w="med" type="none"/>
                <a:tailEnd len="med" w="med" type="none"/>
              </a:ln>
            </p:spPr>
          </p:cxnSp>
          <p:cxnSp>
            <p:nvCxnSpPr>
              <p:cNvPr id="332" name="Google Shape;332;p23"/>
              <p:cNvCxnSpPr>
                <a:stCxn id="324" idx="3"/>
                <a:endCxn id="333" idx="7"/>
              </p:cNvCxnSpPr>
              <p:nvPr/>
            </p:nvCxnSpPr>
            <p:spPr>
              <a:xfrm flipH="1" rot="10800000">
                <a:off x="4792327" y="3664321"/>
                <a:ext cx="492600" cy="270600"/>
              </a:xfrm>
              <a:prstGeom prst="straightConnector1">
                <a:avLst/>
              </a:prstGeom>
              <a:noFill/>
              <a:ln cap="flat" cmpd="sng" w="19050">
                <a:solidFill>
                  <a:srgbClr val="D9D9D9"/>
                </a:solidFill>
                <a:prstDash val="solid"/>
                <a:round/>
                <a:headEnd len="med" w="med" type="none"/>
                <a:tailEnd len="med" w="med" type="none"/>
              </a:ln>
            </p:spPr>
          </p:cxnSp>
          <p:cxnSp>
            <p:nvCxnSpPr>
              <p:cNvPr id="334" name="Google Shape;334;p23"/>
              <p:cNvCxnSpPr>
                <a:stCxn id="333" idx="2"/>
                <a:endCxn id="335" idx="6"/>
              </p:cNvCxnSpPr>
              <p:nvPr/>
            </p:nvCxnSpPr>
            <p:spPr>
              <a:xfrm flipH="1" rot="10800000">
                <a:off x="5211997" y="3584730"/>
                <a:ext cx="528600" cy="109800"/>
              </a:xfrm>
              <a:prstGeom prst="straightConnector1">
                <a:avLst/>
              </a:prstGeom>
              <a:noFill/>
              <a:ln cap="flat" cmpd="sng" w="19050">
                <a:solidFill>
                  <a:srgbClr val="D9D9D9"/>
                </a:solidFill>
                <a:prstDash val="solid"/>
                <a:round/>
                <a:headEnd len="med" w="med" type="none"/>
                <a:tailEnd len="med" w="med" type="none"/>
              </a:ln>
            </p:spPr>
          </p:cxnSp>
          <p:cxnSp>
            <p:nvCxnSpPr>
              <p:cNvPr id="336" name="Google Shape;336;p23"/>
              <p:cNvCxnSpPr/>
              <p:nvPr/>
            </p:nvCxnSpPr>
            <p:spPr>
              <a:xfrm>
                <a:off x="4217470"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333" name="Google Shape;333;p23"/>
              <p:cNvSpPr/>
              <p:nvPr/>
            </p:nvSpPr>
            <p:spPr>
              <a:xfrm>
                <a:off x="5211997" y="365178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3"/>
              <p:cNvSpPr/>
              <p:nvPr/>
            </p:nvSpPr>
            <p:spPr>
              <a:xfrm>
                <a:off x="4779805" y="386194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3"/>
              <p:cNvSpPr/>
              <p:nvPr/>
            </p:nvSpPr>
            <p:spPr>
              <a:xfrm>
                <a:off x="4348371" y="391917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23"/>
            <p:cNvSpPr/>
            <p:nvPr/>
          </p:nvSpPr>
          <p:spPr>
            <a:xfrm>
              <a:off x="5654980" y="354197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23"/>
          <p:cNvGrpSpPr/>
          <p:nvPr/>
        </p:nvGrpSpPr>
        <p:grpSpPr>
          <a:xfrm>
            <a:off x="6043904" y="2784155"/>
            <a:ext cx="2079978" cy="2036296"/>
            <a:chOff x="6043904" y="2784155"/>
            <a:chExt cx="2079978" cy="2036296"/>
          </a:xfrm>
        </p:grpSpPr>
        <p:sp>
          <p:nvSpPr>
            <p:cNvPr id="338" name="Google Shape;338;p23"/>
            <p:cNvSpPr txBox="1"/>
            <p:nvPr/>
          </p:nvSpPr>
          <p:spPr>
            <a:xfrm>
              <a:off x="6974887" y="4504251"/>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800">
                  <a:solidFill>
                    <a:srgbClr val="D9D9D9"/>
                  </a:solidFill>
                </a:rPr>
                <a:t>2020</a:t>
              </a:r>
              <a:endParaRPr sz="800">
                <a:solidFill>
                  <a:srgbClr val="D9D9D9"/>
                </a:solidFill>
              </a:endParaRPr>
            </a:p>
          </p:txBody>
        </p:sp>
        <p:sp>
          <p:nvSpPr>
            <p:cNvPr id="339" name="Google Shape;339;p23"/>
            <p:cNvSpPr txBox="1"/>
            <p:nvPr/>
          </p:nvSpPr>
          <p:spPr>
            <a:xfrm>
              <a:off x="6481982"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Q1</a:t>
              </a:r>
              <a:endParaRPr sz="800">
                <a:solidFill>
                  <a:srgbClr val="D9D9D9"/>
                </a:solidFill>
              </a:endParaRPr>
            </a:p>
          </p:txBody>
        </p:sp>
        <p:sp>
          <p:nvSpPr>
            <p:cNvPr id="340" name="Google Shape;340;p23"/>
            <p:cNvSpPr txBox="1"/>
            <p:nvPr/>
          </p:nvSpPr>
          <p:spPr>
            <a:xfrm>
              <a:off x="69163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Q2</a:t>
              </a:r>
              <a:endParaRPr sz="800">
                <a:solidFill>
                  <a:srgbClr val="D9D9D9"/>
                </a:solidFill>
              </a:endParaRPr>
            </a:p>
          </p:txBody>
        </p:sp>
        <p:sp>
          <p:nvSpPr>
            <p:cNvPr id="341" name="Google Shape;341;p23"/>
            <p:cNvSpPr txBox="1"/>
            <p:nvPr/>
          </p:nvSpPr>
          <p:spPr>
            <a:xfrm>
              <a:off x="73507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Q3</a:t>
              </a:r>
              <a:endParaRPr sz="800">
                <a:solidFill>
                  <a:srgbClr val="D9D9D9"/>
                </a:solidFill>
              </a:endParaRPr>
            </a:p>
          </p:txBody>
        </p:sp>
        <p:sp>
          <p:nvSpPr>
            <p:cNvPr id="342" name="Google Shape;342;p23"/>
            <p:cNvSpPr txBox="1"/>
            <p:nvPr/>
          </p:nvSpPr>
          <p:spPr>
            <a:xfrm>
              <a:off x="77851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Q4</a:t>
              </a:r>
              <a:endParaRPr sz="800">
                <a:solidFill>
                  <a:srgbClr val="D9D9D9"/>
                </a:solidFill>
              </a:endParaRPr>
            </a:p>
          </p:txBody>
        </p:sp>
        <p:sp>
          <p:nvSpPr>
            <p:cNvPr id="343" name="Google Shape;343;p23"/>
            <p:cNvSpPr txBox="1"/>
            <p:nvPr/>
          </p:nvSpPr>
          <p:spPr>
            <a:xfrm>
              <a:off x="6043904" y="406388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0%</a:t>
              </a:r>
              <a:endParaRPr sz="800">
                <a:solidFill>
                  <a:srgbClr val="D9D9D9"/>
                </a:solidFill>
              </a:endParaRPr>
            </a:p>
          </p:txBody>
        </p:sp>
        <p:sp>
          <p:nvSpPr>
            <p:cNvPr id="344" name="Google Shape;344;p23"/>
            <p:cNvSpPr txBox="1"/>
            <p:nvPr/>
          </p:nvSpPr>
          <p:spPr>
            <a:xfrm>
              <a:off x="6043904" y="380793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20%</a:t>
              </a:r>
              <a:endParaRPr sz="800">
                <a:solidFill>
                  <a:srgbClr val="D9D9D9"/>
                </a:solidFill>
              </a:endParaRPr>
            </a:p>
          </p:txBody>
        </p:sp>
        <p:sp>
          <p:nvSpPr>
            <p:cNvPr id="345" name="Google Shape;345;p23"/>
            <p:cNvSpPr txBox="1"/>
            <p:nvPr/>
          </p:nvSpPr>
          <p:spPr>
            <a:xfrm>
              <a:off x="6043904" y="355199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40%</a:t>
              </a:r>
              <a:endParaRPr sz="800">
                <a:solidFill>
                  <a:srgbClr val="D9D9D9"/>
                </a:solidFill>
              </a:endParaRPr>
            </a:p>
          </p:txBody>
        </p:sp>
        <p:sp>
          <p:nvSpPr>
            <p:cNvPr id="346" name="Google Shape;346;p23"/>
            <p:cNvSpPr txBox="1"/>
            <p:nvPr/>
          </p:nvSpPr>
          <p:spPr>
            <a:xfrm>
              <a:off x="6043904" y="329604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60%</a:t>
              </a:r>
              <a:endParaRPr sz="800">
                <a:solidFill>
                  <a:srgbClr val="D9D9D9"/>
                </a:solidFill>
              </a:endParaRPr>
            </a:p>
          </p:txBody>
        </p:sp>
        <p:sp>
          <p:nvSpPr>
            <p:cNvPr id="347" name="Google Shape;347;p23"/>
            <p:cNvSpPr txBox="1"/>
            <p:nvPr/>
          </p:nvSpPr>
          <p:spPr>
            <a:xfrm>
              <a:off x="6043904" y="304010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80%</a:t>
              </a:r>
              <a:endParaRPr sz="800">
                <a:solidFill>
                  <a:srgbClr val="D9D9D9"/>
                </a:solidFill>
              </a:endParaRPr>
            </a:p>
          </p:txBody>
        </p:sp>
        <p:sp>
          <p:nvSpPr>
            <p:cNvPr id="348" name="Google Shape;348;p23"/>
            <p:cNvSpPr txBox="1"/>
            <p:nvPr/>
          </p:nvSpPr>
          <p:spPr>
            <a:xfrm>
              <a:off x="6043904" y="278415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100%</a:t>
              </a:r>
              <a:endParaRPr sz="800">
                <a:solidFill>
                  <a:srgbClr val="D9D9D9"/>
                </a:solidFill>
              </a:endParaRPr>
            </a:p>
          </p:txBody>
        </p:sp>
        <p:cxnSp>
          <p:nvCxnSpPr>
            <p:cNvPr id="349" name="Google Shape;349;p23"/>
            <p:cNvCxnSpPr>
              <a:stCxn id="350" idx="7"/>
              <a:endCxn id="351" idx="6"/>
            </p:cNvCxnSpPr>
            <p:nvPr/>
          </p:nvCxnSpPr>
          <p:spPr>
            <a:xfrm flipH="1" rot="10800000">
              <a:off x="7552796" y="3180176"/>
              <a:ext cx="440700" cy="69300"/>
            </a:xfrm>
            <a:prstGeom prst="straightConnector1">
              <a:avLst/>
            </a:prstGeom>
            <a:noFill/>
            <a:ln cap="flat" cmpd="sng" w="19050">
              <a:solidFill>
                <a:schemeClr val="accent5"/>
              </a:solidFill>
              <a:prstDash val="solid"/>
              <a:round/>
              <a:headEnd len="med" w="med" type="none"/>
              <a:tailEnd len="med" w="med" type="none"/>
            </a:ln>
          </p:spPr>
        </p:cxnSp>
        <p:sp>
          <p:nvSpPr>
            <p:cNvPr id="351" name="Google Shape;351;p23"/>
            <p:cNvSpPr/>
            <p:nvPr/>
          </p:nvSpPr>
          <p:spPr>
            <a:xfrm>
              <a:off x="7908123" y="3137292"/>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2" name="Google Shape;352;p23"/>
            <p:cNvCxnSpPr>
              <a:stCxn id="353" idx="3"/>
              <a:endCxn id="354" idx="3"/>
            </p:cNvCxnSpPr>
            <p:nvPr/>
          </p:nvCxnSpPr>
          <p:spPr>
            <a:xfrm flipH="1">
              <a:off x="6611201" y="3724746"/>
              <a:ext cx="437100" cy="240000"/>
            </a:xfrm>
            <a:prstGeom prst="straightConnector1">
              <a:avLst/>
            </a:prstGeom>
            <a:noFill/>
            <a:ln cap="flat" cmpd="sng" w="19050">
              <a:solidFill>
                <a:schemeClr val="accent5"/>
              </a:solidFill>
              <a:prstDash val="solid"/>
              <a:round/>
              <a:headEnd len="med" w="med" type="none"/>
              <a:tailEnd len="med" w="med" type="none"/>
            </a:ln>
          </p:spPr>
        </p:cxnSp>
        <p:cxnSp>
          <p:nvCxnSpPr>
            <p:cNvPr id="355" name="Google Shape;355;p23"/>
            <p:cNvCxnSpPr/>
            <p:nvPr/>
          </p:nvCxnSpPr>
          <p:spPr>
            <a:xfrm>
              <a:off x="6481970"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56" name="Google Shape;356;p23"/>
            <p:cNvCxnSpPr/>
            <p:nvPr/>
          </p:nvCxnSpPr>
          <p:spPr>
            <a:xfrm>
              <a:off x="6481970"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57" name="Google Shape;357;p23"/>
            <p:cNvCxnSpPr/>
            <p:nvPr/>
          </p:nvCxnSpPr>
          <p:spPr>
            <a:xfrm>
              <a:off x="6481970"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58" name="Google Shape;358;p23"/>
            <p:cNvCxnSpPr/>
            <p:nvPr/>
          </p:nvCxnSpPr>
          <p:spPr>
            <a:xfrm>
              <a:off x="6481970"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59" name="Google Shape;359;p23"/>
            <p:cNvCxnSpPr/>
            <p:nvPr/>
          </p:nvCxnSpPr>
          <p:spPr>
            <a:xfrm>
              <a:off x="6481970"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60" name="Google Shape;360;p23"/>
            <p:cNvCxnSpPr/>
            <p:nvPr/>
          </p:nvCxnSpPr>
          <p:spPr>
            <a:xfrm>
              <a:off x="6462950" y="3565030"/>
              <a:ext cx="178500" cy="377100"/>
            </a:xfrm>
            <a:prstGeom prst="straightConnector1">
              <a:avLst/>
            </a:prstGeom>
            <a:noFill/>
            <a:ln cap="flat" cmpd="sng" w="19050">
              <a:solidFill>
                <a:schemeClr val="accent5"/>
              </a:solidFill>
              <a:prstDash val="solid"/>
              <a:round/>
              <a:headEnd len="med" w="med" type="none"/>
              <a:tailEnd len="med" w="med" type="none"/>
            </a:ln>
          </p:spPr>
        </p:cxnSp>
        <p:cxnSp>
          <p:nvCxnSpPr>
            <p:cNvPr id="361" name="Google Shape;361;p23"/>
            <p:cNvCxnSpPr>
              <a:stCxn id="353" idx="7"/>
              <a:endCxn id="350" idx="7"/>
            </p:cNvCxnSpPr>
            <p:nvPr/>
          </p:nvCxnSpPr>
          <p:spPr>
            <a:xfrm flipH="1" rot="10800000">
              <a:off x="7108759" y="3249388"/>
              <a:ext cx="444000" cy="414900"/>
            </a:xfrm>
            <a:prstGeom prst="straightConnector1">
              <a:avLst/>
            </a:prstGeom>
            <a:noFill/>
            <a:ln cap="flat" cmpd="sng" w="19050">
              <a:solidFill>
                <a:schemeClr val="accent5"/>
              </a:solidFill>
              <a:prstDash val="solid"/>
              <a:round/>
              <a:headEnd len="med" w="med" type="none"/>
              <a:tailEnd len="med" w="med" type="none"/>
            </a:ln>
          </p:spPr>
        </p:cxnSp>
        <p:cxnSp>
          <p:nvCxnSpPr>
            <p:cNvPr id="362" name="Google Shape;362;p23"/>
            <p:cNvCxnSpPr/>
            <p:nvPr/>
          </p:nvCxnSpPr>
          <p:spPr>
            <a:xfrm>
              <a:off x="6481970"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350" name="Google Shape;350;p23"/>
            <p:cNvSpPr/>
            <p:nvPr/>
          </p:nvSpPr>
          <p:spPr>
            <a:xfrm>
              <a:off x="7479818" y="3236955"/>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3"/>
            <p:cNvSpPr/>
            <p:nvPr/>
          </p:nvSpPr>
          <p:spPr>
            <a:xfrm>
              <a:off x="7035780" y="3651767"/>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3"/>
            <p:cNvSpPr/>
            <p:nvPr/>
          </p:nvSpPr>
          <p:spPr>
            <a:xfrm>
              <a:off x="6598816" y="3891809"/>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Cycle diagram</a:t>
            </a:r>
            <a:endParaRPr/>
          </a:p>
        </p:txBody>
      </p:sp>
      <p:sp>
        <p:nvSpPr>
          <p:cNvPr id="368" name="Google Shape;368;p24"/>
          <p:cNvSpPr txBox="1"/>
          <p:nvPr/>
        </p:nvSpPr>
        <p:spPr>
          <a:xfrm>
            <a:off x="812750" y="186347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Ideation</a:t>
            </a:r>
            <a:endParaRPr/>
          </a:p>
        </p:txBody>
      </p:sp>
      <p:sp>
        <p:nvSpPr>
          <p:cNvPr id="369" name="Google Shape;369;p24"/>
          <p:cNvSpPr txBox="1"/>
          <p:nvPr/>
        </p:nvSpPr>
        <p:spPr>
          <a:xfrm>
            <a:off x="812750" y="2393213"/>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We understand the market needs and worked according to that to solve this problem.</a:t>
            </a:r>
            <a:endParaRPr sz="1000">
              <a:solidFill>
                <a:srgbClr val="D9D9D9"/>
              </a:solidFill>
              <a:latin typeface="Lato"/>
              <a:ea typeface="Lato"/>
              <a:cs typeface="Lato"/>
              <a:sym typeface="Lato"/>
            </a:endParaRPr>
          </a:p>
        </p:txBody>
      </p:sp>
      <p:sp>
        <p:nvSpPr>
          <p:cNvPr id="370" name="Google Shape;370;p24"/>
          <p:cNvSpPr txBox="1"/>
          <p:nvPr/>
        </p:nvSpPr>
        <p:spPr>
          <a:xfrm>
            <a:off x="812750" y="32784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Develop</a:t>
            </a:r>
            <a:endParaRPr/>
          </a:p>
        </p:txBody>
      </p:sp>
      <p:sp>
        <p:nvSpPr>
          <p:cNvPr id="371" name="Google Shape;371;p24"/>
          <p:cNvSpPr txBox="1"/>
          <p:nvPr/>
        </p:nvSpPr>
        <p:spPr>
          <a:xfrm>
            <a:off x="812750" y="3825888"/>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The core development process includes the integration of technologies which are required to make this work.</a:t>
            </a:r>
            <a:endParaRPr sz="1000">
              <a:solidFill>
                <a:srgbClr val="D9D9D9"/>
              </a:solidFill>
              <a:latin typeface="Lato"/>
              <a:ea typeface="Lato"/>
              <a:cs typeface="Lato"/>
              <a:sym typeface="Lato"/>
            </a:endParaRPr>
          </a:p>
        </p:txBody>
      </p:sp>
      <p:sp>
        <p:nvSpPr>
          <p:cNvPr id="372" name="Google Shape;372;p24"/>
          <p:cNvSpPr txBox="1"/>
          <p:nvPr/>
        </p:nvSpPr>
        <p:spPr>
          <a:xfrm>
            <a:off x="6548585" y="186347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Montserrat"/>
                <a:ea typeface="Montserrat"/>
                <a:cs typeface="Montserrat"/>
                <a:sym typeface="Montserrat"/>
              </a:rPr>
              <a:t>Prototype</a:t>
            </a:r>
            <a:endParaRPr/>
          </a:p>
        </p:txBody>
      </p:sp>
      <p:sp>
        <p:nvSpPr>
          <p:cNvPr id="373" name="Google Shape;373;p24"/>
          <p:cNvSpPr txBox="1"/>
          <p:nvPr/>
        </p:nvSpPr>
        <p:spPr>
          <a:xfrm>
            <a:off x="6548585" y="239322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chemeClr val="dk2"/>
                </a:solidFill>
                <a:latin typeface="Lato"/>
                <a:ea typeface="Lato"/>
                <a:cs typeface="Lato"/>
                <a:sym typeface="Lato"/>
              </a:rPr>
              <a:t>PDC and Demo videos are submitted in the design engineering portal in GTU.</a:t>
            </a:r>
            <a:endParaRPr sz="1000">
              <a:solidFill>
                <a:srgbClr val="D9D9D9"/>
              </a:solidFill>
              <a:latin typeface="Lato"/>
              <a:ea typeface="Lato"/>
              <a:cs typeface="Lato"/>
              <a:sym typeface="Lato"/>
            </a:endParaRPr>
          </a:p>
        </p:txBody>
      </p:sp>
      <p:sp>
        <p:nvSpPr>
          <p:cNvPr id="374" name="Google Shape;374;p24"/>
          <p:cNvSpPr txBox="1"/>
          <p:nvPr/>
        </p:nvSpPr>
        <p:spPr>
          <a:xfrm>
            <a:off x="6548585" y="32784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Get feedback</a:t>
            </a:r>
            <a:endParaRPr/>
          </a:p>
        </p:txBody>
      </p:sp>
      <p:sp>
        <p:nvSpPr>
          <p:cNvPr id="375" name="Google Shape;375;p24"/>
          <p:cNvSpPr txBox="1"/>
          <p:nvPr/>
        </p:nvSpPr>
        <p:spPr>
          <a:xfrm>
            <a:off x="6548585" y="3825900"/>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After Project Completion we will take feedbacks from our customers who will be going to use them.</a:t>
            </a:r>
            <a:endParaRPr sz="1000">
              <a:solidFill>
                <a:srgbClr val="D9D9D9"/>
              </a:solidFill>
              <a:latin typeface="Lato"/>
              <a:ea typeface="Lato"/>
              <a:cs typeface="Lato"/>
              <a:sym typeface="Lato"/>
            </a:endParaRPr>
          </a:p>
        </p:txBody>
      </p:sp>
      <p:cxnSp>
        <p:nvCxnSpPr>
          <p:cNvPr id="376" name="Google Shape;376;p24"/>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77" name="Google Shape;377;p24"/>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78" name="Google Shape;378;p24"/>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79" name="Google Shape;379;p24"/>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80" name="Google Shape;380;p24"/>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4"/>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4"/>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4"/>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24"/>
          <p:cNvGrpSpPr/>
          <p:nvPr/>
        </p:nvGrpSpPr>
        <p:grpSpPr>
          <a:xfrm>
            <a:off x="3078687" y="2700858"/>
            <a:ext cx="737729" cy="737729"/>
            <a:chOff x="2920647" y="2157958"/>
            <a:chExt cx="827700" cy="827700"/>
          </a:xfrm>
        </p:grpSpPr>
        <p:sp>
          <p:nvSpPr>
            <p:cNvPr id="385" name="Google Shape;385;p24"/>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4"/>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24"/>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88" name="Google Shape;388;p24"/>
          <p:cNvGrpSpPr/>
          <p:nvPr/>
        </p:nvGrpSpPr>
        <p:grpSpPr>
          <a:xfrm rot="-5400000">
            <a:off x="4225338" y="3802929"/>
            <a:ext cx="737729" cy="737729"/>
            <a:chOff x="2920647" y="2157958"/>
            <a:chExt cx="827700" cy="827700"/>
          </a:xfrm>
        </p:grpSpPr>
        <p:sp>
          <p:nvSpPr>
            <p:cNvPr id="389" name="Google Shape;389;p24"/>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4"/>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92" name="Google Shape;392;p24"/>
          <p:cNvGrpSpPr/>
          <p:nvPr/>
        </p:nvGrpSpPr>
        <p:grpSpPr>
          <a:xfrm>
            <a:off x="5313093" y="2700655"/>
            <a:ext cx="737804" cy="737804"/>
            <a:chOff x="5428888" y="2158023"/>
            <a:chExt cx="828900" cy="828900"/>
          </a:xfrm>
        </p:grpSpPr>
        <p:sp>
          <p:nvSpPr>
            <p:cNvPr id="393" name="Google Shape;393;p24"/>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4"/>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24"/>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96" name="Google Shape;396;p24"/>
          <p:cNvGrpSpPr/>
          <p:nvPr/>
        </p:nvGrpSpPr>
        <p:grpSpPr>
          <a:xfrm rot="5400000">
            <a:off x="4193370" y="1569752"/>
            <a:ext cx="737729" cy="737729"/>
            <a:chOff x="2920647" y="2157958"/>
            <a:chExt cx="827700" cy="827700"/>
          </a:xfrm>
        </p:grpSpPr>
        <p:sp>
          <p:nvSpPr>
            <p:cNvPr id="397" name="Google Shape;397;p24"/>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4"/>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24"/>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400" name="Google Shape;400;p24"/>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5"/>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Introducing: Inventory Management System</a:t>
            </a:r>
            <a:endParaRPr/>
          </a:p>
        </p:txBody>
      </p:sp>
      <p:sp>
        <p:nvSpPr>
          <p:cNvPr id="406" name="Google Shape;406;p25"/>
          <p:cNvSpPr txBox="1"/>
          <p:nvPr>
            <p:ph idx="1" type="subTitle"/>
          </p:nvPr>
        </p:nvSpPr>
        <p:spPr>
          <a:xfrm>
            <a:off x="1297500" y="934650"/>
            <a:ext cx="6750600" cy="43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Montserrat"/>
                <a:ea typeface="Montserrat"/>
                <a:cs typeface="Montserrat"/>
                <a:sym typeface="Montserrat"/>
              </a:rPr>
              <a:t>Home Page or Main dashboard</a:t>
            </a:r>
            <a:endParaRPr/>
          </a:p>
        </p:txBody>
      </p:sp>
      <p:sp>
        <p:nvSpPr>
          <p:cNvPr id="407" name="Google Shape;407;p25"/>
          <p:cNvSpPr txBox="1"/>
          <p:nvPr>
            <p:ph idx="2" type="body"/>
          </p:nvPr>
        </p:nvSpPr>
        <p:spPr>
          <a:xfrm>
            <a:off x="1297500" y="1656775"/>
            <a:ext cx="19911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A complete Desktop based GUI Application which is built in Python Language using the Sqlite database and Tkinter Module.</a:t>
            </a:r>
            <a:endParaRPr/>
          </a:p>
        </p:txBody>
      </p:sp>
      <p:grpSp>
        <p:nvGrpSpPr>
          <p:cNvPr id="408" name="Google Shape;408;p25"/>
          <p:cNvGrpSpPr/>
          <p:nvPr/>
        </p:nvGrpSpPr>
        <p:grpSpPr>
          <a:xfrm>
            <a:off x="3517188" y="1656777"/>
            <a:ext cx="3462484" cy="2672600"/>
            <a:chOff x="3553042" y="1657806"/>
            <a:chExt cx="3461100" cy="2671532"/>
          </a:xfrm>
        </p:grpSpPr>
        <p:sp>
          <p:nvSpPr>
            <p:cNvPr id="409" name="Google Shape;409;p2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7" name="Google Shape;417;p25"/>
          <p:cNvPicPr preferRelativeResize="0"/>
          <p:nvPr/>
        </p:nvPicPr>
        <p:blipFill rotWithShape="1">
          <a:blip r:embed="rId3">
            <a:alphaModFix/>
          </a:blip>
          <a:srcRect b="0" l="661" r="670" t="0"/>
          <a:stretch/>
        </p:blipFill>
        <p:spPr>
          <a:xfrm>
            <a:off x="3570069" y="1713899"/>
            <a:ext cx="3356400" cy="1912500"/>
          </a:xfrm>
          <a:prstGeom prst="rect">
            <a:avLst/>
          </a:prstGeom>
          <a:noFill/>
          <a:ln>
            <a:noFill/>
          </a:ln>
        </p:spPr>
      </p:pic>
      <p:sp>
        <p:nvSpPr>
          <p:cNvPr id="418" name="Google Shape;418;p25"/>
          <p:cNvSpPr/>
          <p:nvPr/>
        </p:nvSpPr>
        <p:spPr>
          <a:xfrm flipH="1">
            <a:off x="3569929" y="17149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